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90"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DB7B"/>
    <a:srgbClr val="CAE8AA"/>
    <a:srgbClr val="FF1919"/>
    <a:srgbClr val="FF0F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150" d="100"/>
          <a:sy n="150" d="100"/>
        </p:scale>
        <p:origin x="1224" y="108"/>
      </p:cViewPr>
      <p:guideLst>
        <p:guide orient="horz" pos="3390"/>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76B2A5-55D0-4236-AEAF-826CE42F2611}"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63CD5-6C36-40DC-AD3C-9E233019474A}" type="slidenum">
              <a:rPr kumimoji="1" lang="ja-JP" altLang="en-US" smtClean="0"/>
              <a:t>‹#›</a:t>
            </a:fld>
            <a:endParaRPr kumimoji="1" lang="ja-JP" altLang="en-US"/>
          </a:p>
        </p:txBody>
      </p:sp>
    </p:spTree>
    <p:extLst>
      <p:ext uri="{BB962C8B-B14F-4D97-AF65-F5344CB8AC3E}">
        <p14:creationId xmlns:p14="http://schemas.microsoft.com/office/powerpoint/2010/main" val="1294579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76B2A5-55D0-4236-AEAF-826CE42F2611}"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63CD5-6C36-40DC-AD3C-9E233019474A}" type="slidenum">
              <a:rPr kumimoji="1" lang="ja-JP" altLang="en-US" smtClean="0"/>
              <a:t>‹#›</a:t>
            </a:fld>
            <a:endParaRPr kumimoji="1" lang="ja-JP" altLang="en-US"/>
          </a:p>
        </p:txBody>
      </p:sp>
    </p:spTree>
    <p:extLst>
      <p:ext uri="{BB962C8B-B14F-4D97-AF65-F5344CB8AC3E}">
        <p14:creationId xmlns:p14="http://schemas.microsoft.com/office/powerpoint/2010/main" val="1327315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76B2A5-55D0-4236-AEAF-826CE42F2611}"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63CD5-6C36-40DC-AD3C-9E233019474A}" type="slidenum">
              <a:rPr kumimoji="1" lang="ja-JP" altLang="en-US" smtClean="0"/>
              <a:t>‹#›</a:t>
            </a:fld>
            <a:endParaRPr kumimoji="1" lang="ja-JP" altLang="en-US"/>
          </a:p>
        </p:txBody>
      </p:sp>
    </p:spTree>
    <p:extLst>
      <p:ext uri="{BB962C8B-B14F-4D97-AF65-F5344CB8AC3E}">
        <p14:creationId xmlns:p14="http://schemas.microsoft.com/office/powerpoint/2010/main" val="2888476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76B2A5-55D0-4236-AEAF-826CE42F2611}"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63CD5-6C36-40DC-AD3C-9E233019474A}" type="slidenum">
              <a:rPr kumimoji="1" lang="ja-JP" altLang="en-US" smtClean="0"/>
              <a:t>‹#›</a:t>
            </a:fld>
            <a:endParaRPr kumimoji="1" lang="ja-JP" altLang="en-US"/>
          </a:p>
        </p:txBody>
      </p:sp>
    </p:spTree>
    <p:extLst>
      <p:ext uri="{BB962C8B-B14F-4D97-AF65-F5344CB8AC3E}">
        <p14:creationId xmlns:p14="http://schemas.microsoft.com/office/powerpoint/2010/main" val="2468300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576B2A5-55D0-4236-AEAF-826CE42F2611}"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63CD5-6C36-40DC-AD3C-9E233019474A}" type="slidenum">
              <a:rPr kumimoji="1" lang="ja-JP" altLang="en-US" smtClean="0"/>
              <a:t>‹#›</a:t>
            </a:fld>
            <a:endParaRPr kumimoji="1" lang="ja-JP" altLang="en-US"/>
          </a:p>
        </p:txBody>
      </p:sp>
    </p:spTree>
    <p:extLst>
      <p:ext uri="{BB962C8B-B14F-4D97-AF65-F5344CB8AC3E}">
        <p14:creationId xmlns:p14="http://schemas.microsoft.com/office/powerpoint/2010/main" val="1818465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576B2A5-55D0-4236-AEAF-826CE42F2611}" type="datetimeFigureOut">
              <a:rPr kumimoji="1" lang="ja-JP" altLang="en-US" smtClean="0"/>
              <a:t>2024/12/20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C63CD5-6C36-40DC-AD3C-9E233019474A}" type="slidenum">
              <a:rPr kumimoji="1" lang="ja-JP" altLang="en-US" smtClean="0"/>
              <a:t>‹#›</a:t>
            </a:fld>
            <a:endParaRPr kumimoji="1" lang="ja-JP" altLang="en-US"/>
          </a:p>
        </p:txBody>
      </p:sp>
    </p:spTree>
    <p:extLst>
      <p:ext uri="{BB962C8B-B14F-4D97-AF65-F5344CB8AC3E}">
        <p14:creationId xmlns:p14="http://schemas.microsoft.com/office/powerpoint/2010/main" val="495017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576B2A5-55D0-4236-AEAF-826CE42F2611}" type="datetimeFigureOut">
              <a:rPr kumimoji="1" lang="ja-JP" altLang="en-US" smtClean="0"/>
              <a:t>2024/12/20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C63CD5-6C36-40DC-AD3C-9E233019474A}" type="slidenum">
              <a:rPr kumimoji="1" lang="ja-JP" altLang="en-US" smtClean="0"/>
              <a:t>‹#›</a:t>
            </a:fld>
            <a:endParaRPr kumimoji="1" lang="ja-JP" altLang="en-US"/>
          </a:p>
        </p:txBody>
      </p:sp>
    </p:spTree>
    <p:extLst>
      <p:ext uri="{BB962C8B-B14F-4D97-AF65-F5344CB8AC3E}">
        <p14:creationId xmlns:p14="http://schemas.microsoft.com/office/powerpoint/2010/main" val="3150857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576B2A5-55D0-4236-AEAF-826CE42F2611}" type="datetimeFigureOut">
              <a:rPr kumimoji="1" lang="ja-JP" altLang="en-US" smtClean="0"/>
              <a:t>2024/12/20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C63CD5-6C36-40DC-AD3C-9E233019474A}" type="slidenum">
              <a:rPr kumimoji="1" lang="ja-JP" altLang="en-US" smtClean="0"/>
              <a:t>‹#›</a:t>
            </a:fld>
            <a:endParaRPr kumimoji="1" lang="ja-JP" altLang="en-US"/>
          </a:p>
        </p:txBody>
      </p:sp>
    </p:spTree>
    <p:extLst>
      <p:ext uri="{BB962C8B-B14F-4D97-AF65-F5344CB8AC3E}">
        <p14:creationId xmlns:p14="http://schemas.microsoft.com/office/powerpoint/2010/main" val="339813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76B2A5-55D0-4236-AEAF-826CE42F2611}" type="datetimeFigureOut">
              <a:rPr kumimoji="1" lang="ja-JP" altLang="en-US" smtClean="0"/>
              <a:t>2024/12/20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C63CD5-6C36-40DC-AD3C-9E233019474A}" type="slidenum">
              <a:rPr kumimoji="1" lang="ja-JP" altLang="en-US" smtClean="0"/>
              <a:t>‹#›</a:t>
            </a:fld>
            <a:endParaRPr kumimoji="1" lang="ja-JP" altLang="en-US"/>
          </a:p>
        </p:txBody>
      </p:sp>
    </p:spTree>
    <p:extLst>
      <p:ext uri="{BB962C8B-B14F-4D97-AF65-F5344CB8AC3E}">
        <p14:creationId xmlns:p14="http://schemas.microsoft.com/office/powerpoint/2010/main" val="91411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76B2A5-55D0-4236-AEAF-826CE42F2611}" type="datetimeFigureOut">
              <a:rPr kumimoji="1" lang="ja-JP" altLang="en-US" smtClean="0"/>
              <a:t>2024/12/20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C63CD5-6C36-40DC-AD3C-9E233019474A}" type="slidenum">
              <a:rPr kumimoji="1" lang="ja-JP" altLang="en-US" smtClean="0"/>
              <a:t>‹#›</a:t>
            </a:fld>
            <a:endParaRPr kumimoji="1" lang="ja-JP" altLang="en-US"/>
          </a:p>
        </p:txBody>
      </p:sp>
    </p:spTree>
    <p:extLst>
      <p:ext uri="{BB962C8B-B14F-4D97-AF65-F5344CB8AC3E}">
        <p14:creationId xmlns:p14="http://schemas.microsoft.com/office/powerpoint/2010/main" val="2187217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76B2A5-55D0-4236-AEAF-826CE42F2611}" type="datetimeFigureOut">
              <a:rPr kumimoji="1" lang="ja-JP" altLang="en-US" smtClean="0"/>
              <a:t>2024/12/20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C63CD5-6C36-40DC-AD3C-9E233019474A}" type="slidenum">
              <a:rPr kumimoji="1" lang="ja-JP" altLang="en-US" smtClean="0"/>
              <a:t>‹#›</a:t>
            </a:fld>
            <a:endParaRPr kumimoji="1" lang="ja-JP" altLang="en-US"/>
          </a:p>
        </p:txBody>
      </p:sp>
    </p:spTree>
    <p:extLst>
      <p:ext uri="{BB962C8B-B14F-4D97-AF65-F5344CB8AC3E}">
        <p14:creationId xmlns:p14="http://schemas.microsoft.com/office/powerpoint/2010/main" val="478568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D576B2A5-55D0-4236-AEAF-826CE42F2611}" type="datetimeFigureOut">
              <a:rPr kumimoji="1" lang="ja-JP" altLang="en-US" smtClean="0"/>
              <a:t>2024/12/20</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2C63CD5-6C36-40DC-AD3C-9E233019474A}" type="slidenum">
              <a:rPr kumimoji="1" lang="ja-JP" altLang="en-US" smtClean="0"/>
              <a:t>‹#›</a:t>
            </a:fld>
            <a:endParaRPr kumimoji="1" lang="ja-JP" altLang="en-US"/>
          </a:p>
        </p:txBody>
      </p:sp>
    </p:spTree>
    <p:extLst>
      <p:ext uri="{BB962C8B-B14F-4D97-AF65-F5344CB8AC3E}">
        <p14:creationId xmlns:p14="http://schemas.microsoft.com/office/powerpoint/2010/main" val="981505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ww.shinsei.elg-front.jp/kyoto2/www/guide/environment.html"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6B806932-3137-4F99-B4A1-DF9565A975CF}"/>
              </a:ext>
            </a:extLst>
          </p:cNvPr>
          <p:cNvSpPr/>
          <p:nvPr/>
        </p:nvSpPr>
        <p:spPr>
          <a:xfrm>
            <a:off x="0" y="338897"/>
            <a:ext cx="7559675" cy="64633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四角形: 角を丸くする 25">
            <a:extLst>
              <a:ext uri="{FF2B5EF4-FFF2-40B4-BE49-F238E27FC236}">
                <a16:creationId xmlns:a16="http://schemas.microsoft.com/office/drawing/2014/main" id="{AA094564-641E-499A-B49D-72E71D104FFF}"/>
              </a:ext>
            </a:extLst>
          </p:cNvPr>
          <p:cNvSpPr/>
          <p:nvPr/>
        </p:nvSpPr>
        <p:spPr>
          <a:xfrm>
            <a:off x="631361" y="9439327"/>
            <a:ext cx="6222516" cy="76176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四角形: 角を丸くする 18">
            <a:extLst>
              <a:ext uri="{FF2B5EF4-FFF2-40B4-BE49-F238E27FC236}">
                <a16:creationId xmlns:a16="http://schemas.microsoft.com/office/drawing/2014/main" id="{DB8132C1-89D2-4C4C-B63C-CD09FC083D51}"/>
              </a:ext>
            </a:extLst>
          </p:cNvPr>
          <p:cNvSpPr/>
          <p:nvPr/>
        </p:nvSpPr>
        <p:spPr>
          <a:xfrm>
            <a:off x="396558" y="2464338"/>
            <a:ext cx="6766560" cy="1585589"/>
          </a:xfrm>
          <a:prstGeom prst="roundRect">
            <a:avLst/>
          </a:prstGeom>
          <a:solidFill>
            <a:srgbClr val="CAE8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E40D82C1-2B4A-4396-A047-C88BB5886E25}"/>
              </a:ext>
            </a:extLst>
          </p:cNvPr>
          <p:cNvSpPr txBox="1"/>
          <p:nvPr/>
        </p:nvSpPr>
        <p:spPr>
          <a:xfrm>
            <a:off x="180184" y="1527386"/>
            <a:ext cx="1223890" cy="369332"/>
          </a:xfrm>
          <a:prstGeom prst="rect">
            <a:avLst/>
          </a:prstGeom>
          <a:solidFill>
            <a:schemeClr val="tx1">
              <a:lumMod val="85000"/>
              <a:lumOff val="15000"/>
            </a:schemeClr>
          </a:solidFill>
        </p:spPr>
        <p:txBody>
          <a:bodyPr wrap="square" rtlCol="0">
            <a:spAutoFit/>
          </a:bodyPr>
          <a:lstStyle/>
          <a:p>
            <a:r>
              <a:rPr kumimoji="1" lang="ja-JP" altLang="en-US" dirty="0">
                <a:solidFill>
                  <a:schemeClr val="bg1"/>
                </a:solidFill>
                <a:latin typeface="BIZ UDPゴシック" panose="020B0400000000000000" pitchFamily="50" charset="-128"/>
                <a:ea typeface="BIZ UDPゴシック" panose="020B0400000000000000" pitchFamily="50" charset="-128"/>
              </a:rPr>
              <a:t>事前準備</a:t>
            </a:r>
          </a:p>
        </p:txBody>
      </p:sp>
      <p:sp>
        <p:nvSpPr>
          <p:cNvPr id="3" name="テキスト ボックス 2">
            <a:extLst>
              <a:ext uri="{FF2B5EF4-FFF2-40B4-BE49-F238E27FC236}">
                <a16:creationId xmlns:a16="http://schemas.microsoft.com/office/drawing/2014/main" id="{33D66AB3-1919-4E57-B61A-D8FAD6B31EE5}"/>
              </a:ext>
            </a:extLst>
          </p:cNvPr>
          <p:cNvSpPr txBox="1"/>
          <p:nvPr/>
        </p:nvSpPr>
        <p:spPr>
          <a:xfrm>
            <a:off x="1951730" y="3715891"/>
            <a:ext cx="702436" cy="261610"/>
          </a:xfrm>
          <a:prstGeom prst="rect">
            <a:avLst/>
          </a:prstGeom>
          <a:noFill/>
        </p:spPr>
        <p:txBody>
          <a:bodyPr wrap="none" rtlCol="0">
            <a:spAutoFit/>
          </a:bodyPr>
          <a:lstStyle/>
          <a:p>
            <a:r>
              <a:rPr kumimoji="1" lang="ja-JP" altLang="en-US" sz="1100" dirty="0">
                <a:latin typeface="BIZ UDPゴシック" panose="020B0400000000000000" pitchFamily="50" charset="-128"/>
                <a:ea typeface="BIZ UDPゴシック" panose="020B0400000000000000" pitchFamily="50" charset="-128"/>
              </a:rPr>
              <a:t>パソコン</a:t>
            </a:r>
          </a:p>
        </p:txBody>
      </p:sp>
      <p:sp>
        <p:nvSpPr>
          <p:cNvPr id="5" name="テキスト ボックス 4">
            <a:extLst>
              <a:ext uri="{FF2B5EF4-FFF2-40B4-BE49-F238E27FC236}">
                <a16:creationId xmlns:a16="http://schemas.microsoft.com/office/drawing/2014/main" id="{D15EDF86-7F94-4FB5-9735-6A5218B814C2}"/>
              </a:ext>
            </a:extLst>
          </p:cNvPr>
          <p:cNvSpPr txBox="1"/>
          <p:nvPr/>
        </p:nvSpPr>
        <p:spPr>
          <a:xfrm>
            <a:off x="5384731" y="5782962"/>
            <a:ext cx="1378634"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スマホ不可</a:t>
            </a:r>
          </a:p>
        </p:txBody>
      </p:sp>
      <p:sp>
        <p:nvSpPr>
          <p:cNvPr id="7" name="テキスト ボックス 6">
            <a:extLst>
              <a:ext uri="{FF2B5EF4-FFF2-40B4-BE49-F238E27FC236}">
                <a16:creationId xmlns:a16="http://schemas.microsoft.com/office/drawing/2014/main" id="{9DCFF5E3-D6F6-4094-B52B-265741EA5C6F}"/>
              </a:ext>
            </a:extLst>
          </p:cNvPr>
          <p:cNvSpPr txBox="1"/>
          <p:nvPr/>
        </p:nvSpPr>
        <p:spPr>
          <a:xfrm>
            <a:off x="4445717" y="3675049"/>
            <a:ext cx="1085554" cy="261610"/>
          </a:xfrm>
          <a:prstGeom prst="rect">
            <a:avLst/>
          </a:prstGeom>
          <a:noFill/>
        </p:spPr>
        <p:txBody>
          <a:bodyPr wrap="none" rtlCol="0">
            <a:spAutoFit/>
          </a:bodyPr>
          <a:lstStyle/>
          <a:p>
            <a:r>
              <a:rPr kumimoji="1" lang="ja-JP" altLang="en-US" sz="1100" dirty="0">
                <a:latin typeface="BIZ UDPゴシック" panose="020B0400000000000000" pitchFamily="50" charset="-128"/>
                <a:ea typeface="BIZ UDPゴシック" panose="020B0400000000000000" pitchFamily="50" charset="-128"/>
              </a:rPr>
              <a:t>メールアドレス</a:t>
            </a:r>
          </a:p>
        </p:txBody>
      </p:sp>
      <p:sp>
        <p:nvSpPr>
          <p:cNvPr id="8" name="テキスト ボックス 7">
            <a:extLst>
              <a:ext uri="{FF2B5EF4-FFF2-40B4-BE49-F238E27FC236}">
                <a16:creationId xmlns:a16="http://schemas.microsoft.com/office/drawing/2014/main" id="{7A1BDD5B-04C3-431A-A027-ADE075CAE128}"/>
              </a:ext>
            </a:extLst>
          </p:cNvPr>
          <p:cNvSpPr txBox="1"/>
          <p:nvPr/>
        </p:nvSpPr>
        <p:spPr>
          <a:xfrm>
            <a:off x="677662" y="4315027"/>
            <a:ext cx="4389154" cy="1446550"/>
          </a:xfrm>
          <a:prstGeom prst="rect">
            <a:avLst/>
          </a:prstGeom>
          <a:noFill/>
        </p:spPr>
        <p:txBody>
          <a:bodyPr wrap="square" rtlCol="0">
            <a:spAutoFit/>
          </a:bodyPr>
          <a:lstStyle/>
          <a:p>
            <a:r>
              <a:rPr kumimoji="1" lang="ja-JP" altLang="en-US" sz="1100" dirty="0">
                <a:latin typeface="BIZ UDPゴシック" panose="020B0400000000000000" pitchFamily="50" charset="-128"/>
                <a:ea typeface="BIZ UDPゴシック" panose="020B0400000000000000" pitchFamily="50" charset="-128"/>
              </a:rPr>
              <a:t>インターネット申し込みをするためには、パソコンで入力する必要があります。</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パソコンについては、学校等のパソコンを使っても構いません。</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メールアドレスについては、受信可能容量や受信メール制限により、受験票作成完了通知が受信できない事例がありますので、携帯電話やスマートフォンのアドレスの使用は避けてください。</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携帯電話やスマートフォンは動作保証対象外です。使用は避けてください。</a:t>
            </a:r>
          </a:p>
        </p:txBody>
      </p:sp>
      <p:pic>
        <p:nvPicPr>
          <p:cNvPr id="10" name="図 9">
            <a:extLst>
              <a:ext uri="{FF2B5EF4-FFF2-40B4-BE49-F238E27FC236}">
                <a16:creationId xmlns:a16="http://schemas.microsoft.com/office/drawing/2014/main" id="{5CDB99F5-41A8-4CC9-8F67-9F2A2C7089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1271" y="4442742"/>
            <a:ext cx="947785" cy="947785"/>
          </a:xfrm>
          <a:prstGeom prst="rect">
            <a:avLst/>
          </a:prstGeom>
        </p:spPr>
      </p:pic>
      <p:pic>
        <p:nvPicPr>
          <p:cNvPr id="12" name="図 11">
            <a:extLst>
              <a:ext uri="{FF2B5EF4-FFF2-40B4-BE49-F238E27FC236}">
                <a16:creationId xmlns:a16="http://schemas.microsoft.com/office/drawing/2014/main" id="{4F9C1501-1653-4836-879F-70E1803EE9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48950" y="2574981"/>
            <a:ext cx="1107996" cy="1107996"/>
          </a:xfrm>
          <a:prstGeom prst="rect">
            <a:avLst/>
          </a:prstGeom>
        </p:spPr>
      </p:pic>
      <p:pic>
        <p:nvPicPr>
          <p:cNvPr id="16" name="図 15">
            <a:extLst>
              <a:ext uri="{FF2B5EF4-FFF2-40B4-BE49-F238E27FC236}">
                <a16:creationId xmlns:a16="http://schemas.microsoft.com/office/drawing/2014/main" id="{DE2B3671-49A0-4F4D-920D-BA7E9563729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56034" y="2588234"/>
            <a:ext cx="1107996" cy="1107996"/>
          </a:xfrm>
          <a:prstGeom prst="rect">
            <a:avLst/>
          </a:prstGeom>
        </p:spPr>
      </p:pic>
      <p:sp>
        <p:nvSpPr>
          <p:cNvPr id="18" name="&quot;禁止&quot;マーク 17">
            <a:extLst>
              <a:ext uri="{FF2B5EF4-FFF2-40B4-BE49-F238E27FC236}">
                <a16:creationId xmlns:a16="http://schemas.microsoft.com/office/drawing/2014/main" id="{9987FE90-1BCE-4213-8F28-EF10E1ABFA8A}"/>
              </a:ext>
            </a:extLst>
          </p:cNvPr>
          <p:cNvSpPr/>
          <p:nvPr/>
        </p:nvSpPr>
        <p:spPr>
          <a:xfrm>
            <a:off x="5244338" y="4185669"/>
            <a:ext cx="1524886" cy="1524886"/>
          </a:xfrm>
          <a:prstGeom prst="noSmoking">
            <a:avLst>
              <a:gd name="adj" fmla="val 7636"/>
            </a:avLst>
          </a:prstGeom>
          <a:solidFill>
            <a:srgbClr val="FF19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テキスト ボックス 19">
            <a:extLst>
              <a:ext uri="{FF2B5EF4-FFF2-40B4-BE49-F238E27FC236}">
                <a16:creationId xmlns:a16="http://schemas.microsoft.com/office/drawing/2014/main" id="{3EBF161C-9D95-47D7-A254-174C88A19F55}"/>
              </a:ext>
            </a:extLst>
          </p:cNvPr>
          <p:cNvSpPr txBox="1"/>
          <p:nvPr/>
        </p:nvSpPr>
        <p:spPr>
          <a:xfrm>
            <a:off x="265514" y="7073109"/>
            <a:ext cx="1223890" cy="369332"/>
          </a:xfrm>
          <a:prstGeom prst="rect">
            <a:avLst/>
          </a:prstGeom>
          <a:solidFill>
            <a:schemeClr val="tx1">
              <a:lumMod val="85000"/>
              <a:lumOff val="15000"/>
            </a:schemeClr>
          </a:solidFill>
        </p:spPr>
        <p:txBody>
          <a:bodyPr wrap="square" rtlCol="0">
            <a:spAutoFit/>
          </a:bodyPr>
          <a:lstStyle/>
          <a:p>
            <a:r>
              <a:rPr kumimoji="1" lang="ja-JP" altLang="en-US" dirty="0">
                <a:solidFill>
                  <a:schemeClr val="bg1"/>
                </a:solidFill>
                <a:latin typeface="BIZ UDPゴシック" panose="020B0400000000000000" pitchFamily="50" charset="-128"/>
                <a:ea typeface="BIZ UDPゴシック" panose="020B0400000000000000" pitchFamily="50" charset="-128"/>
              </a:rPr>
              <a:t>受付期間</a:t>
            </a:r>
          </a:p>
        </p:txBody>
      </p:sp>
      <p:sp>
        <p:nvSpPr>
          <p:cNvPr id="22" name="テキスト ボックス 21">
            <a:extLst>
              <a:ext uri="{FF2B5EF4-FFF2-40B4-BE49-F238E27FC236}">
                <a16:creationId xmlns:a16="http://schemas.microsoft.com/office/drawing/2014/main" id="{E5177228-C405-4092-8654-D32D004E86D2}"/>
              </a:ext>
            </a:extLst>
          </p:cNvPr>
          <p:cNvSpPr txBox="1"/>
          <p:nvPr/>
        </p:nvSpPr>
        <p:spPr>
          <a:xfrm>
            <a:off x="631360" y="7730126"/>
            <a:ext cx="6531757" cy="461665"/>
          </a:xfrm>
          <a:prstGeom prst="rect">
            <a:avLst/>
          </a:prstGeom>
          <a:noFill/>
        </p:spPr>
        <p:txBody>
          <a:bodyPr wrap="square" rtlCol="0">
            <a:spAutoFit/>
          </a:bodyPr>
          <a:lstStyle/>
          <a:p>
            <a:r>
              <a:rPr kumimoji="1" lang="ja-JP" altLang="en-US" sz="2400" dirty="0">
                <a:latin typeface="HGP創英角ｺﾞｼｯｸUB" panose="020B0900000000000000" pitchFamily="50" charset="-128"/>
                <a:ea typeface="HGP創英角ｺﾞｼｯｸUB" panose="020B0900000000000000" pitchFamily="50" charset="-128"/>
              </a:rPr>
              <a:t>募集要項を確認ください。</a:t>
            </a:r>
          </a:p>
        </p:txBody>
      </p:sp>
      <p:sp>
        <p:nvSpPr>
          <p:cNvPr id="23" name="テキスト ボックス 22">
            <a:extLst>
              <a:ext uri="{FF2B5EF4-FFF2-40B4-BE49-F238E27FC236}">
                <a16:creationId xmlns:a16="http://schemas.microsoft.com/office/drawing/2014/main" id="{C7BE28A0-E12A-470D-A901-B959FBDB197C}"/>
              </a:ext>
            </a:extLst>
          </p:cNvPr>
          <p:cNvSpPr txBox="1"/>
          <p:nvPr/>
        </p:nvSpPr>
        <p:spPr>
          <a:xfrm>
            <a:off x="677662" y="6014287"/>
            <a:ext cx="6085703" cy="600164"/>
          </a:xfrm>
          <a:prstGeom prst="rect">
            <a:avLst/>
          </a:prstGeom>
          <a:noFill/>
        </p:spPr>
        <p:txBody>
          <a:bodyPr wrap="square" rtlCol="0">
            <a:spAutoFit/>
          </a:bodyPr>
          <a:lstStyle/>
          <a:p>
            <a:r>
              <a:rPr kumimoji="1" lang="ja-JP" altLang="en-US" sz="1100" dirty="0">
                <a:latin typeface="BIZ UDPゴシック" panose="020B0400000000000000" pitchFamily="50" charset="-128"/>
                <a:ea typeface="BIZ UDPゴシック" panose="020B0400000000000000" pitchFamily="50" charset="-128"/>
              </a:rPr>
              <a:t>ブラウザ動作環境は</a:t>
            </a:r>
            <a:endParaRPr kumimoji="1" lang="en-US" altLang="ja-JP" sz="1100" dirty="0">
              <a:latin typeface="BIZ UDPゴシック" panose="020B0400000000000000" pitchFamily="50" charset="-128"/>
              <a:ea typeface="BIZ UDPゴシック" panose="020B0400000000000000" pitchFamily="50" charset="-128"/>
            </a:endParaRPr>
          </a:p>
          <a:p>
            <a:r>
              <a:rPr kumimoji="1" lang="en-US" altLang="ja-JP" sz="1100" dirty="0">
                <a:latin typeface="BIZ UDPゴシック" panose="020B0400000000000000" pitchFamily="50" charset="-128"/>
                <a:ea typeface="BIZ UDPゴシック" panose="020B0400000000000000" pitchFamily="50" charset="-128"/>
                <a:hlinkClick r:id="rId5"/>
              </a:rPr>
              <a:t>https://www.shinsei.elg-front.jp/kyoto2/www/guide/environment.html</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をご覧ください。</a:t>
            </a:r>
          </a:p>
        </p:txBody>
      </p:sp>
      <p:sp>
        <p:nvSpPr>
          <p:cNvPr id="24" name="テキスト ボックス 23">
            <a:extLst>
              <a:ext uri="{FF2B5EF4-FFF2-40B4-BE49-F238E27FC236}">
                <a16:creationId xmlns:a16="http://schemas.microsoft.com/office/drawing/2014/main" id="{523BA3FE-1C11-4334-8C33-94A3AD375582}"/>
              </a:ext>
            </a:extLst>
          </p:cNvPr>
          <p:cNvSpPr txBox="1"/>
          <p:nvPr/>
        </p:nvSpPr>
        <p:spPr>
          <a:xfrm>
            <a:off x="705798" y="8554784"/>
            <a:ext cx="5971234" cy="600164"/>
          </a:xfrm>
          <a:prstGeom prst="rect">
            <a:avLst/>
          </a:prstGeom>
          <a:noFill/>
        </p:spPr>
        <p:txBody>
          <a:bodyPr wrap="square" rtlCol="0">
            <a:spAutoFit/>
          </a:bodyPr>
          <a:lstStyle/>
          <a:p>
            <a:r>
              <a:rPr kumimoji="1" lang="ja-JP" altLang="en-US" sz="1100" dirty="0">
                <a:latin typeface="BIZ UDPゴシック" panose="020B0400000000000000" pitchFamily="50" charset="-128"/>
                <a:ea typeface="BIZ UDPゴシック" panose="020B0400000000000000" pitchFamily="50" charset="-128"/>
              </a:rPr>
              <a:t>時間に余裕をもって申し込み手続きを行ってください。</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システムメンテナンス等の理由によりサービスを一時停止する場合があります。このような場合により、申し込み手続きが完了しなかった場合の責任は負えませんので、ご了承ください。</a:t>
            </a:r>
          </a:p>
        </p:txBody>
      </p:sp>
      <p:sp>
        <p:nvSpPr>
          <p:cNvPr id="25" name="テキスト ボックス 24">
            <a:extLst>
              <a:ext uri="{FF2B5EF4-FFF2-40B4-BE49-F238E27FC236}">
                <a16:creationId xmlns:a16="http://schemas.microsoft.com/office/drawing/2014/main" id="{0D2C394F-43AB-4D41-92F8-17ADB7A42DD6}"/>
              </a:ext>
            </a:extLst>
          </p:cNvPr>
          <p:cNvSpPr txBox="1"/>
          <p:nvPr/>
        </p:nvSpPr>
        <p:spPr>
          <a:xfrm>
            <a:off x="979829" y="9283223"/>
            <a:ext cx="3206327" cy="307777"/>
          </a:xfrm>
          <a:prstGeom prst="rect">
            <a:avLst/>
          </a:prstGeom>
          <a:solidFill>
            <a:schemeClr val="bg1"/>
          </a:solid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インターネット申し込みができない方へ</a:t>
            </a:r>
          </a:p>
        </p:txBody>
      </p:sp>
      <p:sp>
        <p:nvSpPr>
          <p:cNvPr id="27" name="テキスト ボックス 26">
            <a:extLst>
              <a:ext uri="{FF2B5EF4-FFF2-40B4-BE49-F238E27FC236}">
                <a16:creationId xmlns:a16="http://schemas.microsoft.com/office/drawing/2014/main" id="{AA4AE1DF-9DAB-47D8-82ED-9CD994AD48DB}"/>
              </a:ext>
            </a:extLst>
          </p:cNvPr>
          <p:cNvSpPr txBox="1"/>
          <p:nvPr/>
        </p:nvSpPr>
        <p:spPr>
          <a:xfrm>
            <a:off x="792129" y="9629763"/>
            <a:ext cx="5298762" cy="430887"/>
          </a:xfrm>
          <a:prstGeom prst="rect">
            <a:avLst/>
          </a:prstGeom>
          <a:noFill/>
        </p:spPr>
        <p:txBody>
          <a:bodyPr wrap="square" rtlCol="0">
            <a:spAutoFit/>
          </a:bodyPr>
          <a:lstStyle/>
          <a:p>
            <a:r>
              <a:rPr kumimoji="1" lang="ja-JP" altLang="en-US" sz="1100" dirty="0">
                <a:latin typeface="BIZ UDPゴシック" panose="020B0400000000000000" pitchFamily="50" charset="-128"/>
                <a:ea typeface="BIZ UDPゴシック" panose="020B0400000000000000" pitchFamily="50" charset="-128"/>
              </a:rPr>
              <a:t>インターネット申し込みができない方は医療政策課まで問い合わせてください。</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郵送での受付についてご案内します。</a:t>
            </a:r>
          </a:p>
        </p:txBody>
      </p:sp>
      <p:sp>
        <p:nvSpPr>
          <p:cNvPr id="6" name="テキスト ボックス 5">
            <a:extLst>
              <a:ext uri="{FF2B5EF4-FFF2-40B4-BE49-F238E27FC236}">
                <a16:creationId xmlns:a16="http://schemas.microsoft.com/office/drawing/2014/main" id="{A06E5A9A-2529-4A7A-93CE-176989892BE0}"/>
              </a:ext>
            </a:extLst>
          </p:cNvPr>
          <p:cNvSpPr txBox="1"/>
          <p:nvPr/>
        </p:nvSpPr>
        <p:spPr>
          <a:xfrm>
            <a:off x="876370" y="307962"/>
            <a:ext cx="5800662" cy="646331"/>
          </a:xfrm>
          <a:prstGeom prst="rect">
            <a:avLst/>
          </a:prstGeom>
          <a:noFill/>
        </p:spPr>
        <p:txBody>
          <a:bodyPr wrap="square" rtlCol="0">
            <a:spAutoFit/>
          </a:bodyPr>
          <a:lstStyle/>
          <a:p>
            <a:r>
              <a:rPr kumimoji="1" lang="ja-JP" altLang="en-US" sz="3600" dirty="0">
                <a:solidFill>
                  <a:schemeClr val="bg1">
                    <a:lumMod val="95000"/>
                  </a:schemeClr>
                </a:solidFill>
                <a:latin typeface="HGP創英角ｺﾞｼｯｸUB" panose="020B0900000000000000" pitchFamily="50" charset="-128"/>
                <a:ea typeface="HGP創英角ｺﾞｼｯｸUB" panose="020B0900000000000000" pitchFamily="50" charset="-128"/>
              </a:rPr>
              <a:t>インターネット申し込みの方法</a:t>
            </a:r>
          </a:p>
        </p:txBody>
      </p:sp>
    </p:spTree>
    <p:extLst>
      <p:ext uri="{BB962C8B-B14F-4D97-AF65-F5344CB8AC3E}">
        <p14:creationId xmlns:p14="http://schemas.microsoft.com/office/powerpoint/2010/main" val="1014896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87061B3-5827-4968-8E9D-066780E4634D}"/>
              </a:ext>
            </a:extLst>
          </p:cNvPr>
          <p:cNvSpPr/>
          <p:nvPr/>
        </p:nvSpPr>
        <p:spPr>
          <a:xfrm>
            <a:off x="309490" y="696714"/>
            <a:ext cx="450166" cy="9995892"/>
          </a:xfrm>
          <a:prstGeom prst="rect">
            <a:avLst/>
          </a:prstGeom>
          <a:gradFill>
            <a:gsLst>
              <a:gs pos="0">
                <a:schemeClr val="accent1">
                  <a:lumMod val="5000"/>
                  <a:lumOff val="95000"/>
                </a:schemeClr>
              </a:gs>
              <a:gs pos="74000">
                <a:srgbClr val="ADDB7B"/>
              </a:gs>
              <a:gs pos="100000">
                <a:srgbClr val="ADDB7B"/>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16FAAFF1-4F3C-4C8F-A187-C59C3BF3E154}"/>
              </a:ext>
            </a:extLst>
          </p:cNvPr>
          <p:cNvSpPr txBox="1"/>
          <p:nvPr/>
        </p:nvSpPr>
        <p:spPr>
          <a:xfrm>
            <a:off x="162973" y="339799"/>
            <a:ext cx="2921544" cy="369332"/>
          </a:xfrm>
          <a:prstGeom prst="rect">
            <a:avLst/>
          </a:prstGeom>
          <a:solidFill>
            <a:schemeClr val="tx1">
              <a:lumMod val="85000"/>
              <a:lumOff val="15000"/>
            </a:schemeClr>
          </a:solidFill>
        </p:spPr>
        <p:txBody>
          <a:bodyPr wrap="square" rtlCol="0">
            <a:spAutoFit/>
          </a:bodyPr>
          <a:lstStyle/>
          <a:p>
            <a:r>
              <a:rPr kumimoji="1" lang="ja-JP" altLang="en-US" dirty="0">
                <a:solidFill>
                  <a:schemeClr val="bg1"/>
                </a:solidFill>
                <a:latin typeface="BIZ UDPゴシック" panose="020B0400000000000000" pitchFamily="50" charset="-128"/>
                <a:ea typeface="BIZ UDPゴシック" panose="020B0400000000000000" pitchFamily="50" charset="-128"/>
              </a:rPr>
              <a:t>申込みから当日までの流れ</a:t>
            </a:r>
          </a:p>
        </p:txBody>
      </p:sp>
      <p:grpSp>
        <p:nvGrpSpPr>
          <p:cNvPr id="8" name="グループ化 7">
            <a:extLst>
              <a:ext uri="{FF2B5EF4-FFF2-40B4-BE49-F238E27FC236}">
                <a16:creationId xmlns:a16="http://schemas.microsoft.com/office/drawing/2014/main" id="{485097C4-B44E-4949-85F1-E6DA693F7D57}"/>
              </a:ext>
            </a:extLst>
          </p:cNvPr>
          <p:cNvGrpSpPr/>
          <p:nvPr/>
        </p:nvGrpSpPr>
        <p:grpSpPr>
          <a:xfrm>
            <a:off x="477904" y="1092144"/>
            <a:ext cx="3616576" cy="170752"/>
            <a:chOff x="422032" y="1066046"/>
            <a:chExt cx="3110009" cy="168812"/>
          </a:xfrm>
        </p:grpSpPr>
        <p:sp>
          <p:nvSpPr>
            <p:cNvPr id="4" name="楕円 3">
              <a:extLst>
                <a:ext uri="{FF2B5EF4-FFF2-40B4-BE49-F238E27FC236}">
                  <a16:creationId xmlns:a16="http://schemas.microsoft.com/office/drawing/2014/main" id="{CCB8FD29-19FA-45EA-8B6C-C2424C64A581}"/>
                </a:ext>
              </a:extLst>
            </p:cNvPr>
            <p:cNvSpPr/>
            <p:nvPr/>
          </p:nvSpPr>
          <p:spPr>
            <a:xfrm>
              <a:off x="422032" y="1066046"/>
              <a:ext cx="168812" cy="16881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A1C40014-B2DB-4C33-91B3-E52789E67ABF}"/>
                </a:ext>
              </a:extLst>
            </p:cNvPr>
            <p:cNvCxnSpPr>
              <a:cxnSpLocks/>
            </p:cNvCxnSpPr>
            <p:nvPr/>
          </p:nvCxnSpPr>
          <p:spPr>
            <a:xfrm>
              <a:off x="506438" y="1150454"/>
              <a:ext cx="3025603"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sp>
        <p:nvSpPr>
          <p:cNvPr id="9" name="テキスト ボックス 8">
            <a:extLst>
              <a:ext uri="{FF2B5EF4-FFF2-40B4-BE49-F238E27FC236}">
                <a16:creationId xmlns:a16="http://schemas.microsoft.com/office/drawing/2014/main" id="{54E4489D-B379-445A-BFA9-B75F3E8077B7}"/>
              </a:ext>
            </a:extLst>
          </p:cNvPr>
          <p:cNvSpPr txBox="1"/>
          <p:nvPr/>
        </p:nvSpPr>
        <p:spPr>
          <a:xfrm>
            <a:off x="731520" y="912083"/>
            <a:ext cx="954107"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①受験申込</a:t>
            </a:r>
          </a:p>
        </p:txBody>
      </p:sp>
      <p:sp>
        <p:nvSpPr>
          <p:cNvPr id="11" name="テキスト ボックス 10">
            <a:extLst>
              <a:ext uri="{FF2B5EF4-FFF2-40B4-BE49-F238E27FC236}">
                <a16:creationId xmlns:a16="http://schemas.microsoft.com/office/drawing/2014/main" id="{BF6C7521-6BB2-4399-9077-ED3C6B616436}"/>
              </a:ext>
            </a:extLst>
          </p:cNvPr>
          <p:cNvSpPr txBox="1"/>
          <p:nvPr/>
        </p:nvSpPr>
        <p:spPr>
          <a:xfrm>
            <a:off x="1149565" y="1203148"/>
            <a:ext cx="6056615" cy="261610"/>
          </a:xfrm>
          <a:prstGeom prst="rect">
            <a:avLst/>
          </a:prstGeom>
          <a:noFill/>
        </p:spPr>
        <p:txBody>
          <a:bodyPr wrap="square" rtlCol="0">
            <a:spAutoFit/>
          </a:bodyPr>
          <a:lstStyle/>
          <a:p>
            <a:r>
              <a:rPr kumimoji="1" lang="ja-JP" altLang="en-US" sz="1100" dirty="0">
                <a:latin typeface="BIZ UDPゴシック" panose="020B0400000000000000" pitchFamily="50" charset="-128"/>
                <a:ea typeface="BIZ UDPゴシック" panose="020B0400000000000000" pitchFamily="50" charset="-128"/>
              </a:rPr>
              <a:t>京都府・市町村共同電子申請システムにアクセスし、申し込んでください。</a:t>
            </a:r>
            <a:endParaRPr kumimoji="1" lang="en-US" altLang="ja-JP" sz="1100" dirty="0">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56C0C310-F8FA-4C03-86E9-19EC447E99C8}"/>
              </a:ext>
            </a:extLst>
          </p:cNvPr>
          <p:cNvGrpSpPr/>
          <p:nvPr/>
        </p:nvGrpSpPr>
        <p:grpSpPr>
          <a:xfrm>
            <a:off x="449208" y="4826518"/>
            <a:ext cx="2865788" cy="168812"/>
            <a:chOff x="422032" y="1066046"/>
            <a:chExt cx="2865788" cy="168812"/>
          </a:xfrm>
        </p:grpSpPr>
        <p:sp>
          <p:nvSpPr>
            <p:cNvPr id="12" name="楕円 11">
              <a:extLst>
                <a:ext uri="{FF2B5EF4-FFF2-40B4-BE49-F238E27FC236}">
                  <a16:creationId xmlns:a16="http://schemas.microsoft.com/office/drawing/2014/main" id="{EF18DF53-099D-48FE-9F20-E30AC5A0E472}"/>
                </a:ext>
              </a:extLst>
            </p:cNvPr>
            <p:cNvSpPr/>
            <p:nvPr/>
          </p:nvSpPr>
          <p:spPr>
            <a:xfrm>
              <a:off x="422032" y="1066046"/>
              <a:ext cx="168812" cy="16881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a:extLst>
                <a:ext uri="{FF2B5EF4-FFF2-40B4-BE49-F238E27FC236}">
                  <a16:creationId xmlns:a16="http://schemas.microsoft.com/office/drawing/2014/main" id="{6E397551-2A35-4C9C-8732-5392D5A25572}"/>
                </a:ext>
              </a:extLst>
            </p:cNvPr>
            <p:cNvCxnSpPr>
              <a:cxnSpLocks/>
            </p:cNvCxnSpPr>
            <p:nvPr/>
          </p:nvCxnSpPr>
          <p:spPr>
            <a:xfrm>
              <a:off x="506438" y="1150452"/>
              <a:ext cx="2781382"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sp>
        <p:nvSpPr>
          <p:cNvPr id="7" name="正方形/長方形 6">
            <a:extLst>
              <a:ext uri="{FF2B5EF4-FFF2-40B4-BE49-F238E27FC236}">
                <a16:creationId xmlns:a16="http://schemas.microsoft.com/office/drawing/2014/main" id="{452B745F-1327-4795-9610-BD72E1B9003E}"/>
              </a:ext>
            </a:extLst>
          </p:cNvPr>
          <p:cNvSpPr/>
          <p:nvPr/>
        </p:nvSpPr>
        <p:spPr>
          <a:xfrm>
            <a:off x="1069146" y="1769693"/>
            <a:ext cx="6181039" cy="2862322"/>
          </a:xfrm>
          <a:prstGeom prst="rect">
            <a:avLst/>
          </a:prstGeom>
        </p:spPr>
        <p:txBody>
          <a:bodyPr wrap="square">
            <a:spAutoFit/>
          </a:bodyPr>
          <a:lstStyle/>
          <a:p>
            <a:pPr marL="267335" indent="-133985" algn="just">
              <a:spcAft>
                <a:spcPts val="0"/>
              </a:spcAft>
            </a:pPr>
            <a:r>
              <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(1)</a:t>
            </a:r>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受験</a:t>
            </a:r>
            <a:r>
              <a:rPr lang="ja-JP"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申込に必要な添付ファイル（面接シート及び</a:t>
            </a:r>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学歴・</a:t>
            </a:r>
            <a:r>
              <a:rPr lang="ja-JP"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職務経歴書）を事前に作成</a:t>
            </a:r>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、資格免許証の写し等をご準備</a:t>
            </a:r>
            <a:r>
              <a:rPr lang="ja-JP"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のうえ、受験申込に進んでください。</a:t>
            </a:r>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作成する様式は、必ず市が指定するものにしてください。</a:t>
            </a:r>
            <a:endParaRPr lang="ja-JP"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266700" indent="-133350" algn="just">
              <a:spcAft>
                <a:spcPts val="0"/>
              </a:spcAft>
            </a:pPr>
            <a:r>
              <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(2)</a:t>
            </a:r>
            <a:r>
              <a:rPr lang="ja-JP"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申込後に画面に表示される『到達番号』および『問合せ番号』は後の申込状況の照会、申込の補正・取下げなどに必要となりますので、印刷するなどして必ず記録してください。</a:t>
            </a:r>
            <a:r>
              <a:rPr lang="ja-JP" altLang="ja-JP" sz="1000" u="dbl" kern="100" dirty="0">
                <a:latin typeface="BIZ UDPゴシック" panose="020B0400000000000000" pitchFamily="50" charset="-128"/>
                <a:ea typeface="BIZ UDPゴシック" panose="020B0400000000000000" pitchFamily="50" charset="-128"/>
                <a:cs typeface="Times New Roman" panose="02020603050405020304" pitchFamily="18" charset="0"/>
              </a:rPr>
              <a:t>画面を閉じた後は、ご自身で調べることができませんので必ず控えるようお願いします。</a:t>
            </a:r>
            <a:r>
              <a:rPr lang="ja-JP" altLang="en-US" sz="1000" u="dbl" kern="100" dirty="0">
                <a:latin typeface="BIZ UDPゴシック" panose="020B0400000000000000" pitchFamily="50" charset="-128"/>
                <a:ea typeface="BIZ UDPゴシック" panose="020B0400000000000000" pitchFamily="50" charset="-128"/>
                <a:cs typeface="Times New Roman" panose="02020603050405020304" pitchFamily="18" charset="0"/>
              </a:rPr>
              <a:t>「問合せ番号」は半角の英大文字、英小文字、数字の組み合わせとなっていますので、正確に記録をお願いします。</a:t>
            </a:r>
          </a:p>
          <a:p>
            <a:pPr marL="266700" indent="-133350" algn="just">
              <a:spcAft>
                <a:spcPts val="0"/>
              </a:spcAft>
            </a:pPr>
            <a:r>
              <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(3)</a:t>
            </a:r>
            <a:r>
              <a:rPr lang="ja-JP"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申込みができるのは、ひとり</a:t>
            </a:r>
            <a:r>
              <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1</a:t>
            </a:r>
            <a:r>
              <a:rPr lang="ja-JP"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職種です。ひとりで複数の職種に申し込まれたときは、すべての申込みを無効としますので、ご了承ください。また、同一職種での複数回の申込（送信）はしないでください。</a:t>
            </a:r>
          </a:p>
          <a:p>
            <a:pPr marL="266700" indent="-133350" algn="just">
              <a:spcAft>
                <a:spcPts val="0"/>
              </a:spcAft>
            </a:pPr>
            <a:r>
              <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(4)</a:t>
            </a:r>
            <a:r>
              <a:rPr lang="ja-JP"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受験申込期限日直前は、サーバが混み合うおそれがあるため、余裕をもって申込みをしてください。</a:t>
            </a:r>
          </a:p>
          <a:p>
            <a:pPr marL="266700" indent="-133350" algn="just">
              <a:spcAft>
                <a:spcPts val="0"/>
              </a:spcAft>
            </a:pPr>
            <a:r>
              <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(5)</a:t>
            </a:r>
            <a:r>
              <a:rPr lang="ja-JP"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他人と共用でコンピュータを使用している場合には、パソコンのハードディスクに到達番号、問合せ番号を保存しないなど、情報の管理に注意してください。</a:t>
            </a:r>
          </a:p>
          <a:p>
            <a:pPr indent="133350" algn="just">
              <a:spcAft>
                <a:spcPts val="0"/>
              </a:spcAft>
            </a:pPr>
            <a:r>
              <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(6)</a:t>
            </a:r>
            <a:r>
              <a:rPr lang="ja-JP"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氏名などの入力事項に外字や機種依存文字などは使わないでください。</a:t>
            </a:r>
          </a:p>
          <a:p>
            <a:pPr marL="266700" indent="-133350" algn="just">
              <a:spcAft>
                <a:spcPts val="0"/>
              </a:spcAft>
            </a:pPr>
            <a:r>
              <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(7)</a:t>
            </a:r>
            <a:r>
              <a:rPr lang="ja-JP" altLang="ja-JP" sz="1000" dirty="0">
                <a:latin typeface="BIZ UDPゴシック" panose="020B0400000000000000" pitchFamily="50" charset="-128"/>
                <a:ea typeface="BIZ UDPゴシック" panose="020B0400000000000000" pitchFamily="50" charset="-128"/>
              </a:rPr>
              <a:t>入力した内容に誤りなどがあった場合は、京丹後市</a:t>
            </a:r>
            <a:r>
              <a:rPr lang="ja-JP" altLang="en-US" sz="1000" dirty="0">
                <a:latin typeface="BIZ UDPゴシック" panose="020B0400000000000000" pitchFamily="50" charset="-128"/>
                <a:ea typeface="BIZ UDPゴシック" panose="020B0400000000000000" pitchFamily="50" charset="-128"/>
              </a:rPr>
              <a:t>医療部医療政策課</a:t>
            </a:r>
            <a:r>
              <a:rPr lang="ja-JP" altLang="ja-JP" sz="1000" dirty="0">
                <a:latin typeface="BIZ UDPゴシック" panose="020B0400000000000000" pitchFamily="50" charset="-128"/>
                <a:ea typeface="BIZ UDPゴシック" panose="020B0400000000000000" pitchFamily="50" charset="-128"/>
              </a:rPr>
              <a:t>（</a:t>
            </a:r>
            <a:r>
              <a:rPr lang="en-US" altLang="ja-JP" sz="1000" dirty="0">
                <a:latin typeface="BIZ UDPゴシック" panose="020B0400000000000000" pitchFamily="50" charset="-128"/>
                <a:ea typeface="BIZ UDPゴシック" panose="020B0400000000000000" pitchFamily="50" charset="-128"/>
              </a:rPr>
              <a:t>0772-69-0360</a:t>
            </a:r>
            <a:r>
              <a:rPr lang="ja-JP" altLang="ja-JP" sz="1000" dirty="0">
                <a:latin typeface="BIZ UDPゴシック" panose="020B0400000000000000" pitchFamily="50" charset="-128"/>
                <a:ea typeface="BIZ UDPゴシック" panose="020B0400000000000000" pitchFamily="50" charset="-128"/>
              </a:rPr>
              <a:t>）まで電話などで連絡してください。</a:t>
            </a:r>
            <a:endParaRPr lang="en-US" altLang="ja-JP" sz="1000" dirty="0">
              <a:latin typeface="BIZ UDPゴシック" panose="020B0400000000000000" pitchFamily="50" charset="-128"/>
              <a:ea typeface="BIZ UDPゴシック" panose="020B0400000000000000" pitchFamily="50" charset="-128"/>
            </a:endParaRPr>
          </a:p>
          <a:p>
            <a:pPr marL="266700" indent="-133350" algn="just">
              <a:spcAft>
                <a:spcPts val="0"/>
              </a:spcAft>
            </a:pPr>
            <a:r>
              <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(8)</a:t>
            </a:r>
            <a:r>
              <a:rPr lang="ja-JP" altLang="ja-JP" sz="1000" dirty="0">
                <a:latin typeface="BIZ UDPゴシック" panose="020B0400000000000000" pitchFamily="50" charset="-128"/>
                <a:ea typeface="BIZ UDPゴシック" panose="020B0400000000000000" pitchFamily="50" charset="-128"/>
              </a:rPr>
              <a:t>お使いのブラウザの設定によっては、操作中に「セキュリティの警告（セキュリティで保護された接続でページを表示しようとしています。このサイトと取り交わす情報は</a:t>
            </a:r>
            <a:r>
              <a:rPr lang="en-US" altLang="ja-JP" sz="1000" dirty="0">
                <a:latin typeface="BIZ UDPゴシック" panose="020B0400000000000000" pitchFamily="50" charset="-128"/>
                <a:ea typeface="BIZ UDPゴシック" panose="020B0400000000000000" pitchFamily="50" charset="-128"/>
              </a:rPr>
              <a:t>Web</a:t>
            </a:r>
            <a:r>
              <a:rPr lang="ja-JP" altLang="ja-JP" sz="1000" dirty="0">
                <a:latin typeface="BIZ UDPゴシック" panose="020B0400000000000000" pitchFamily="50" charset="-128"/>
                <a:ea typeface="BIZ UDPゴシック" panose="020B0400000000000000" pitchFamily="50" charset="-128"/>
              </a:rPr>
              <a:t>上のだれからも読み取られることはありません。）」などのメッセージが表示されることがありますが、暗号化通信の際に表示されるものであり、問題ありません。</a:t>
            </a:r>
            <a:endParaRPr lang="ja-JP"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823FB6F8-4BC6-466B-9C2F-936CEADFB950}"/>
              </a:ext>
            </a:extLst>
          </p:cNvPr>
          <p:cNvSpPr txBox="1"/>
          <p:nvPr/>
        </p:nvSpPr>
        <p:spPr>
          <a:xfrm>
            <a:off x="1261163" y="1572120"/>
            <a:ext cx="723275" cy="253916"/>
          </a:xfrm>
          <a:prstGeom prst="rect">
            <a:avLst/>
          </a:prstGeom>
          <a:solidFill>
            <a:schemeClr val="tx1">
              <a:lumMod val="95000"/>
              <a:lumOff val="5000"/>
            </a:schemeClr>
          </a:solidFill>
        </p:spPr>
        <p:txBody>
          <a:bodyPr wrap="none" rtlCol="0">
            <a:spAutoFit/>
          </a:bodyPr>
          <a:lstStyle/>
          <a:p>
            <a:r>
              <a:rPr kumimoji="1" lang="ja-JP" altLang="en-US" sz="1050" dirty="0">
                <a:solidFill>
                  <a:schemeClr val="bg1"/>
                </a:solidFill>
              </a:rPr>
              <a:t>注意事項</a:t>
            </a:r>
          </a:p>
        </p:txBody>
      </p:sp>
      <p:sp>
        <p:nvSpPr>
          <p:cNvPr id="15" name="テキスト ボックス 14">
            <a:extLst>
              <a:ext uri="{FF2B5EF4-FFF2-40B4-BE49-F238E27FC236}">
                <a16:creationId xmlns:a16="http://schemas.microsoft.com/office/drawing/2014/main" id="{1E7FEF82-8CB0-41CB-9232-176E38B5A635}"/>
              </a:ext>
            </a:extLst>
          </p:cNvPr>
          <p:cNvSpPr txBox="1"/>
          <p:nvPr/>
        </p:nvSpPr>
        <p:spPr>
          <a:xfrm>
            <a:off x="731520" y="4666232"/>
            <a:ext cx="2733441"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②到達メールの受信</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申し込み後すぐ</a:t>
            </a:r>
            <a:r>
              <a:rPr kumimoji="1" lang="en-US" altLang="ja-JP" sz="1200" dirty="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EBE5FE79-EE6F-4B19-A779-96A140AC1088}"/>
              </a:ext>
            </a:extLst>
          </p:cNvPr>
          <p:cNvSpPr/>
          <p:nvPr/>
        </p:nvSpPr>
        <p:spPr>
          <a:xfrm>
            <a:off x="966982" y="5449304"/>
            <a:ext cx="6324024" cy="1471361"/>
          </a:xfrm>
          <a:prstGeom prst="rect">
            <a:avLst/>
          </a:prstGeom>
        </p:spPr>
        <p:txBody>
          <a:bodyPr wrap="square">
            <a:normAutofit/>
          </a:bodyPr>
          <a:lstStyle/>
          <a:p>
            <a:pPr marL="266700">
              <a:spcAft>
                <a:spcPts val="0"/>
              </a:spcAft>
            </a:pPr>
            <a:endParaRPr lang="ja-JP" altLang="en-US" sz="1100" dirty="0">
              <a:latin typeface="BIZ UDPゴシック" panose="020B0400000000000000" pitchFamily="50" charset="-128"/>
              <a:ea typeface="BIZ UDPゴシック" panose="020B0400000000000000" pitchFamily="50" charset="-128"/>
            </a:endParaRPr>
          </a:p>
        </p:txBody>
      </p:sp>
      <p:sp>
        <p:nvSpPr>
          <p:cNvPr id="18" name="テキスト ボックス 17">
            <a:extLst>
              <a:ext uri="{FF2B5EF4-FFF2-40B4-BE49-F238E27FC236}">
                <a16:creationId xmlns:a16="http://schemas.microsoft.com/office/drawing/2014/main" id="{CA06E344-1347-42AA-8804-8B93C970AAB4}"/>
              </a:ext>
            </a:extLst>
          </p:cNvPr>
          <p:cNvSpPr txBox="1"/>
          <p:nvPr/>
        </p:nvSpPr>
        <p:spPr>
          <a:xfrm>
            <a:off x="1178372" y="6802712"/>
            <a:ext cx="6030279" cy="1107996"/>
          </a:xfrm>
          <a:prstGeom prst="rect">
            <a:avLst/>
          </a:prstGeom>
          <a:noFill/>
        </p:spPr>
        <p:txBody>
          <a:bodyPr wrap="square" rtlCol="0">
            <a:spAutoFit/>
          </a:bodyPr>
          <a:lstStyle/>
          <a:p>
            <a:r>
              <a:rPr lang="ja-JP" altLang="ja-JP" sz="1100" dirty="0">
                <a:latin typeface="BIZ UDPゴシック" panose="020B0400000000000000" pitchFamily="50" charset="-128"/>
                <a:ea typeface="BIZ UDPゴシック" panose="020B0400000000000000" pitchFamily="50" charset="-128"/>
              </a:rPr>
              <a:t>受験申込から数日後、申込みの受付が完了したことをお知らせする電子メールを送信します。</a:t>
            </a:r>
          </a:p>
          <a:p>
            <a:r>
              <a:rPr lang="ja-JP" altLang="ja-JP" sz="1100" dirty="0">
                <a:latin typeface="BIZ UDPゴシック" panose="020B0400000000000000" pitchFamily="50" charset="-128"/>
                <a:ea typeface="BIZ UDPゴシック" panose="020B0400000000000000" pitchFamily="50" charset="-128"/>
              </a:rPr>
              <a:t>申込内容</a:t>
            </a:r>
            <a:r>
              <a:rPr lang="ja-JP" altLang="en-US" sz="1100" dirty="0">
                <a:latin typeface="BIZ UDPゴシック" panose="020B0400000000000000" pitchFamily="50" charset="-128"/>
                <a:ea typeface="BIZ UDPゴシック" panose="020B0400000000000000" pitchFamily="50" charset="-128"/>
              </a:rPr>
              <a:t>（申込必須項目・受験資格等）</a:t>
            </a:r>
            <a:r>
              <a:rPr lang="ja-JP" altLang="ja-JP" sz="1100" dirty="0">
                <a:latin typeface="BIZ UDPゴシック" panose="020B0400000000000000" pitchFamily="50" charset="-128"/>
                <a:ea typeface="BIZ UDPゴシック" panose="020B0400000000000000" pitchFamily="50" charset="-128"/>
              </a:rPr>
              <a:t>に不備などがある場合は、京丹後市</a:t>
            </a:r>
            <a:r>
              <a:rPr lang="ja-JP" altLang="en-US" sz="1100" dirty="0">
                <a:latin typeface="BIZ UDPゴシック" panose="020B0400000000000000" pitchFamily="50" charset="-128"/>
                <a:ea typeface="BIZ UDPゴシック" panose="020B0400000000000000" pitchFamily="50" charset="-128"/>
              </a:rPr>
              <a:t>医療部医療政策</a:t>
            </a:r>
            <a:r>
              <a:rPr lang="ja-JP" altLang="ja-JP" sz="1100" dirty="0">
                <a:latin typeface="BIZ UDPゴシック" panose="020B0400000000000000" pitchFamily="50" charset="-128"/>
                <a:ea typeface="BIZ UDPゴシック" panose="020B0400000000000000" pitchFamily="50" charset="-128"/>
              </a:rPr>
              <a:t>課（</a:t>
            </a:r>
            <a:r>
              <a:rPr lang="en-US" altLang="ja-JP" sz="1100" dirty="0">
                <a:latin typeface="BIZ UDPゴシック" panose="020B0400000000000000" pitchFamily="50" charset="-128"/>
                <a:ea typeface="BIZ UDPゴシック" panose="020B0400000000000000" pitchFamily="50" charset="-128"/>
              </a:rPr>
              <a:t>0772-69-0360</a:t>
            </a:r>
            <a:r>
              <a:rPr lang="ja-JP" altLang="ja-JP" sz="1100" dirty="0">
                <a:latin typeface="BIZ UDPゴシック" panose="020B0400000000000000" pitchFamily="50" charset="-128"/>
                <a:ea typeface="BIZ UDPゴシック" panose="020B0400000000000000" pitchFamily="50" charset="-128"/>
              </a:rPr>
              <a:t>）から申込者あてにメールまたは電話で補正指示を行いますので、必ず対応してください。</a:t>
            </a:r>
          </a:p>
          <a:p>
            <a:r>
              <a:rPr lang="ja-JP" altLang="ja-JP" sz="1100" dirty="0">
                <a:latin typeface="BIZ UDPゴシック" panose="020B0400000000000000" pitchFamily="50" charset="-128"/>
                <a:ea typeface="BIZ UDPゴシック" panose="020B0400000000000000" pitchFamily="50" charset="-128"/>
              </a:rPr>
              <a:t>確認がとれなかった場合や、やむを得ず受付ができなかった場合は、受験票の</a:t>
            </a:r>
            <a:r>
              <a:rPr lang="ja-JP" altLang="en-US" sz="1100" dirty="0">
                <a:latin typeface="BIZ UDPゴシック" panose="020B0400000000000000" pitchFamily="50" charset="-128"/>
                <a:ea typeface="BIZ UDPゴシック" panose="020B0400000000000000" pitchFamily="50" charset="-128"/>
              </a:rPr>
              <a:t>送付</a:t>
            </a:r>
            <a:r>
              <a:rPr lang="ja-JP" altLang="ja-JP" sz="1100" dirty="0">
                <a:latin typeface="BIZ UDPゴシック" panose="020B0400000000000000" pitchFamily="50" charset="-128"/>
                <a:ea typeface="BIZ UDPゴシック" panose="020B0400000000000000" pitchFamily="50" charset="-128"/>
              </a:rPr>
              <a:t>ができない可能性がありますので、ご了承ください。</a:t>
            </a:r>
            <a:endParaRPr lang="en-US" altLang="ja-JP" sz="1100" dirty="0">
              <a:latin typeface="BIZ UDPゴシック" panose="020B0400000000000000" pitchFamily="50" charset="-128"/>
              <a:ea typeface="BIZ UDPゴシック" panose="020B0400000000000000" pitchFamily="50" charset="-128"/>
            </a:endParaRPr>
          </a:p>
        </p:txBody>
      </p:sp>
      <p:pic>
        <p:nvPicPr>
          <p:cNvPr id="19" name="図 18">
            <a:extLst>
              <a:ext uri="{FF2B5EF4-FFF2-40B4-BE49-F238E27FC236}">
                <a16:creationId xmlns:a16="http://schemas.microsoft.com/office/drawing/2014/main" id="{2CB47317-CE6B-48FB-9E8D-21B7DCBFD7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579" y="5062217"/>
            <a:ext cx="448936" cy="448936"/>
          </a:xfrm>
          <a:prstGeom prst="rect">
            <a:avLst/>
          </a:prstGeom>
        </p:spPr>
      </p:pic>
      <p:pic>
        <p:nvPicPr>
          <p:cNvPr id="20" name="図 19">
            <a:extLst>
              <a:ext uri="{FF2B5EF4-FFF2-40B4-BE49-F238E27FC236}">
                <a16:creationId xmlns:a16="http://schemas.microsoft.com/office/drawing/2014/main" id="{62A48B83-3576-4F8C-9A18-1CE1EBEBD9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922" y="1315049"/>
            <a:ext cx="580327" cy="580327"/>
          </a:xfrm>
          <a:prstGeom prst="rect">
            <a:avLst/>
          </a:prstGeom>
        </p:spPr>
      </p:pic>
      <p:grpSp>
        <p:nvGrpSpPr>
          <p:cNvPr id="23" name="グループ化 22">
            <a:extLst>
              <a:ext uri="{FF2B5EF4-FFF2-40B4-BE49-F238E27FC236}">
                <a16:creationId xmlns:a16="http://schemas.microsoft.com/office/drawing/2014/main" id="{4FA8AD43-E4ED-42F4-9B45-538214CC3A43}"/>
              </a:ext>
            </a:extLst>
          </p:cNvPr>
          <p:cNvGrpSpPr/>
          <p:nvPr/>
        </p:nvGrpSpPr>
        <p:grpSpPr>
          <a:xfrm>
            <a:off x="449208" y="6726627"/>
            <a:ext cx="3102211" cy="168812"/>
            <a:chOff x="422032" y="1066046"/>
            <a:chExt cx="3102211" cy="168812"/>
          </a:xfrm>
        </p:grpSpPr>
        <p:sp>
          <p:nvSpPr>
            <p:cNvPr id="24" name="楕円 23">
              <a:extLst>
                <a:ext uri="{FF2B5EF4-FFF2-40B4-BE49-F238E27FC236}">
                  <a16:creationId xmlns:a16="http://schemas.microsoft.com/office/drawing/2014/main" id="{28654894-75C8-4463-A7C2-94A5DF964AD7}"/>
                </a:ext>
              </a:extLst>
            </p:cNvPr>
            <p:cNvSpPr/>
            <p:nvPr/>
          </p:nvSpPr>
          <p:spPr>
            <a:xfrm>
              <a:off x="422032" y="1066046"/>
              <a:ext cx="168812" cy="16881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コネクタ 24">
              <a:extLst>
                <a:ext uri="{FF2B5EF4-FFF2-40B4-BE49-F238E27FC236}">
                  <a16:creationId xmlns:a16="http://schemas.microsoft.com/office/drawing/2014/main" id="{74165004-34BD-4ECE-8092-E4B83BEA2041}"/>
                </a:ext>
              </a:extLst>
            </p:cNvPr>
            <p:cNvCxnSpPr>
              <a:cxnSpLocks/>
            </p:cNvCxnSpPr>
            <p:nvPr/>
          </p:nvCxnSpPr>
          <p:spPr>
            <a:xfrm>
              <a:off x="506438" y="1150452"/>
              <a:ext cx="3017805"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sp>
        <p:nvSpPr>
          <p:cNvPr id="26" name="テキスト ボックス 25">
            <a:extLst>
              <a:ext uri="{FF2B5EF4-FFF2-40B4-BE49-F238E27FC236}">
                <a16:creationId xmlns:a16="http://schemas.microsoft.com/office/drawing/2014/main" id="{244326B7-24AD-4620-8A13-93157D65C56B}"/>
              </a:ext>
            </a:extLst>
          </p:cNvPr>
          <p:cNvSpPr txBox="1"/>
          <p:nvPr/>
        </p:nvSpPr>
        <p:spPr>
          <a:xfrm>
            <a:off x="709615" y="6526588"/>
            <a:ext cx="2903359"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③受付メールの受信</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申し込みの数日後</a:t>
            </a:r>
            <a:r>
              <a:rPr kumimoji="1" lang="en-US" altLang="ja-JP" sz="1200" dirty="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28" name="テキスト ボックス 27">
            <a:extLst>
              <a:ext uri="{FF2B5EF4-FFF2-40B4-BE49-F238E27FC236}">
                <a16:creationId xmlns:a16="http://schemas.microsoft.com/office/drawing/2014/main" id="{7A99F1AD-0586-47E6-9246-5496F8C42E31}"/>
              </a:ext>
            </a:extLst>
          </p:cNvPr>
          <p:cNvSpPr txBox="1"/>
          <p:nvPr/>
        </p:nvSpPr>
        <p:spPr>
          <a:xfrm>
            <a:off x="1178372" y="4907911"/>
            <a:ext cx="6027809" cy="1446550"/>
          </a:xfrm>
          <a:prstGeom prst="rect">
            <a:avLst/>
          </a:prstGeom>
          <a:noFill/>
        </p:spPr>
        <p:txBody>
          <a:bodyPr wrap="square" rtlCol="0">
            <a:spAutoFit/>
          </a:bodyPr>
          <a:lstStyle/>
          <a:p>
            <a:r>
              <a:rPr lang="ja-JP" altLang="ja-JP" sz="1100" dirty="0">
                <a:latin typeface="BIZ UDPゴシック" panose="020B0400000000000000" pitchFamily="50" charset="-128"/>
                <a:ea typeface="BIZ UDPゴシック" panose="020B0400000000000000" pitchFamily="50" charset="-128"/>
              </a:rPr>
              <a:t>受験申込後、申請が電子申請・届出サービスに到達すると、申請到達をお知らせする電子メールが送信されます。</a:t>
            </a:r>
          </a:p>
          <a:p>
            <a:r>
              <a:rPr lang="ja-JP" altLang="en-US" sz="1100" dirty="0">
                <a:latin typeface="BIZ UDPゴシック" panose="020B0400000000000000" pitchFamily="50" charset="-128"/>
                <a:ea typeface="BIZ UDPゴシック" panose="020B0400000000000000" pitchFamily="50" charset="-128"/>
              </a:rPr>
              <a:t>システムから自動送信する到達通知メールがしばらく経っても届かない場合、誤った電子メールアドレスが入力されていた可能性があります。</a:t>
            </a:r>
          </a:p>
          <a:p>
            <a:r>
              <a:rPr lang="ja-JP" altLang="en-US" sz="1100" dirty="0">
                <a:latin typeface="BIZ UDPゴシック" panose="020B0400000000000000" pitchFamily="50" charset="-128"/>
                <a:ea typeface="BIZ UDPゴシック" panose="020B0400000000000000" pitchFamily="50" charset="-128"/>
              </a:rPr>
              <a:t>電子メールが届かない場合には、到達番号と問合せ番号により照会を行い、申し込み内容を確認してください。</a:t>
            </a:r>
            <a:endParaRPr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上記対応後においてもメールが届かない場合は、データを正しく受信していない可能性がありますので、必ず京丹後市医療部医療政策課（</a:t>
            </a:r>
            <a:r>
              <a:rPr kumimoji="1" lang="en-US" altLang="ja-JP" sz="1100" dirty="0">
                <a:latin typeface="BIZ UDPゴシック" panose="020B0400000000000000" pitchFamily="50" charset="-128"/>
                <a:ea typeface="BIZ UDPゴシック" panose="020B0400000000000000" pitchFamily="50" charset="-128"/>
              </a:rPr>
              <a:t>0772-69-0360</a:t>
            </a:r>
            <a:r>
              <a:rPr kumimoji="1" lang="ja-JP" altLang="en-US" sz="1100" dirty="0">
                <a:latin typeface="BIZ UDPゴシック" panose="020B0400000000000000" pitchFamily="50" charset="-128"/>
                <a:ea typeface="BIZ UDPゴシック" panose="020B0400000000000000" pitchFamily="50" charset="-128"/>
              </a:rPr>
              <a:t>）まで連絡してください。</a:t>
            </a:r>
            <a:endParaRPr kumimoji="1" lang="en-US" altLang="ja-JP" sz="400" dirty="0">
              <a:latin typeface="BIZ UDPゴシック" panose="020B0400000000000000" pitchFamily="50" charset="-128"/>
              <a:ea typeface="BIZ UDPゴシック" panose="020B0400000000000000" pitchFamily="50" charset="-128"/>
            </a:endParaRPr>
          </a:p>
        </p:txBody>
      </p:sp>
      <p:pic>
        <p:nvPicPr>
          <p:cNvPr id="29" name="図 28">
            <a:extLst>
              <a:ext uri="{FF2B5EF4-FFF2-40B4-BE49-F238E27FC236}">
                <a16:creationId xmlns:a16="http://schemas.microsoft.com/office/drawing/2014/main" id="{65452E0D-95BC-444A-A94A-7ACA4DADA8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579" y="6919850"/>
            <a:ext cx="448936" cy="448936"/>
          </a:xfrm>
          <a:prstGeom prst="rect">
            <a:avLst/>
          </a:prstGeom>
        </p:spPr>
      </p:pic>
      <p:sp>
        <p:nvSpPr>
          <p:cNvPr id="33" name="テキスト ボックス 32">
            <a:extLst>
              <a:ext uri="{FF2B5EF4-FFF2-40B4-BE49-F238E27FC236}">
                <a16:creationId xmlns:a16="http://schemas.microsoft.com/office/drawing/2014/main" id="{568A9B57-07BE-416A-99F1-23BCF88DD3F4}"/>
              </a:ext>
            </a:extLst>
          </p:cNvPr>
          <p:cNvSpPr txBox="1"/>
          <p:nvPr/>
        </p:nvSpPr>
        <p:spPr>
          <a:xfrm>
            <a:off x="731520" y="8077679"/>
            <a:ext cx="3305713"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④審査終了メールの受信と試験通知書の受領</a:t>
            </a:r>
          </a:p>
        </p:txBody>
      </p:sp>
      <p:sp>
        <p:nvSpPr>
          <p:cNvPr id="36" name="テキスト ボックス 35">
            <a:extLst>
              <a:ext uri="{FF2B5EF4-FFF2-40B4-BE49-F238E27FC236}">
                <a16:creationId xmlns:a16="http://schemas.microsoft.com/office/drawing/2014/main" id="{25B3E981-19B2-4DFD-B51C-0EF970B0F84E}"/>
              </a:ext>
            </a:extLst>
          </p:cNvPr>
          <p:cNvSpPr txBox="1"/>
          <p:nvPr/>
        </p:nvSpPr>
        <p:spPr>
          <a:xfrm>
            <a:off x="1178372" y="8378688"/>
            <a:ext cx="6027808" cy="477054"/>
          </a:xfrm>
          <a:prstGeom prst="rect">
            <a:avLst/>
          </a:prstGeom>
          <a:noFill/>
        </p:spPr>
        <p:txBody>
          <a:bodyPr wrap="square" rtlCol="0">
            <a:spAutoFit/>
          </a:bodyPr>
          <a:lstStyle/>
          <a:p>
            <a:r>
              <a:rPr lang="ja-JP" altLang="ja-JP" sz="1100" dirty="0">
                <a:latin typeface="BIZ UDPゴシック" panose="020B0400000000000000" pitchFamily="50" charset="-128"/>
                <a:ea typeface="BIZ UDPゴシック" panose="020B0400000000000000" pitchFamily="50" charset="-128"/>
              </a:rPr>
              <a:t>申込受付期間終了後、</a:t>
            </a:r>
            <a:r>
              <a:rPr lang="ja-JP" altLang="en-US" sz="1100" dirty="0">
                <a:latin typeface="BIZ UDPゴシック" panose="020B0400000000000000" pitchFamily="50" charset="-128"/>
                <a:ea typeface="BIZ UDPゴシック" panose="020B0400000000000000" pitchFamily="50" charset="-128"/>
              </a:rPr>
              <a:t>審査終了メールを送信し、試験通知書を郵送で送付します。</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第一次試験当日にご持参ください</a:t>
            </a:r>
            <a:r>
              <a:rPr lang="ja-JP" altLang="ja-JP" sz="1100" dirty="0">
                <a:latin typeface="BIZ UDPゴシック" panose="020B0400000000000000" pitchFamily="50" charset="-128"/>
                <a:ea typeface="BIZ UDPゴシック" panose="020B0400000000000000" pitchFamily="50" charset="-128"/>
              </a:rPr>
              <a:t>。</a:t>
            </a:r>
            <a:endParaRPr lang="en-US" altLang="ja-JP" sz="1100" dirty="0">
              <a:latin typeface="BIZ UDPゴシック" panose="020B0400000000000000" pitchFamily="50" charset="-128"/>
              <a:ea typeface="BIZ UDPゴシック" panose="020B0400000000000000" pitchFamily="50" charset="-128"/>
            </a:endParaRPr>
          </a:p>
          <a:p>
            <a:endParaRPr kumimoji="1" lang="en-US" altLang="ja-JP" sz="300" dirty="0">
              <a:solidFill>
                <a:srgbClr val="FF0000"/>
              </a:solidFill>
              <a:latin typeface="BIZ UDPゴシック" panose="020B0400000000000000" pitchFamily="50" charset="-128"/>
              <a:ea typeface="BIZ UDPゴシック" panose="020B0400000000000000" pitchFamily="50" charset="-128"/>
            </a:endParaRPr>
          </a:p>
        </p:txBody>
      </p:sp>
      <p:sp>
        <p:nvSpPr>
          <p:cNvPr id="37" name="テキスト ボックス 36">
            <a:extLst>
              <a:ext uri="{FF2B5EF4-FFF2-40B4-BE49-F238E27FC236}">
                <a16:creationId xmlns:a16="http://schemas.microsoft.com/office/drawing/2014/main" id="{8CE4BDF4-DE34-4B28-ACC5-CEA0DB05A4BC}"/>
              </a:ext>
            </a:extLst>
          </p:cNvPr>
          <p:cNvSpPr txBox="1"/>
          <p:nvPr/>
        </p:nvSpPr>
        <p:spPr>
          <a:xfrm>
            <a:off x="1198811" y="8857748"/>
            <a:ext cx="723275" cy="253916"/>
          </a:xfrm>
          <a:prstGeom prst="rect">
            <a:avLst/>
          </a:prstGeom>
          <a:solidFill>
            <a:schemeClr val="tx1">
              <a:lumMod val="95000"/>
              <a:lumOff val="5000"/>
            </a:schemeClr>
          </a:solidFill>
        </p:spPr>
        <p:txBody>
          <a:bodyPr wrap="none" rtlCol="0">
            <a:spAutoFit/>
          </a:bodyPr>
          <a:lstStyle/>
          <a:p>
            <a:r>
              <a:rPr kumimoji="1" lang="ja-JP" altLang="en-US" sz="1050" dirty="0">
                <a:solidFill>
                  <a:schemeClr val="bg1"/>
                </a:solidFill>
              </a:rPr>
              <a:t>注意事項</a:t>
            </a:r>
          </a:p>
        </p:txBody>
      </p:sp>
      <p:sp>
        <p:nvSpPr>
          <p:cNvPr id="38" name="正方形/長方形 37">
            <a:extLst>
              <a:ext uri="{FF2B5EF4-FFF2-40B4-BE49-F238E27FC236}">
                <a16:creationId xmlns:a16="http://schemas.microsoft.com/office/drawing/2014/main" id="{9BECCFA6-8267-460C-AE0E-C0C6D9E0D578}"/>
              </a:ext>
            </a:extLst>
          </p:cNvPr>
          <p:cNvSpPr/>
          <p:nvPr/>
        </p:nvSpPr>
        <p:spPr>
          <a:xfrm>
            <a:off x="1261163" y="9104510"/>
            <a:ext cx="6148626" cy="553998"/>
          </a:xfrm>
          <a:prstGeom prst="rect">
            <a:avLst/>
          </a:prstGeom>
        </p:spPr>
        <p:txBody>
          <a:bodyPr wrap="square">
            <a:spAutoFit/>
          </a:bodyPr>
          <a:lstStyle/>
          <a:p>
            <a:r>
              <a:rPr lang="ja-JP" altLang="ja-JP" sz="1000" dirty="0">
                <a:latin typeface="BIZ UDPゴシック" panose="020B0400000000000000" pitchFamily="50" charset="-128"/>
                <a:ea typeface="BIZ UDPゴシック" panose="020B0400000000000000" pitchFamily="50" charset="-128"/>
              </a:rPr>
              <a:t>試験日の</a:t>
            </a:r>
            <a:r>
              <a:rPr lang="en-US" altLang="ja-JP" sz="1000" dirty="0">
                <a:latin typeface="BIZ UDPゴシック" panose="020B0400000000000000" pitchFamily="50" charset="-128"/>
                <a:ea typeface="BIZ UDPゴシック" panose="020B0400000000000000" pitchFamily="50" charset="-128"/>
              </a:rPr>
              <a:t>3</a:t>
            </a:r>
            <a:r>
              <a:rPr lang="ja-JP" altLang="ja-JP" sz="1000" dirty="0">
                <a:latin typeface="BIZ UDPゴシック" panose="020B0400000000000000" pitchFamily="50" charset="-128"/>
                <a:ea typeface="BIZ UDPゴシック" panose="020B0400000000000000" pitchFamily="50" charset="-128"/>
              </a:rPr>
              <a:t>日前になっても</a:t>
            </a:r>
            <a:r>
              <a:rPr lang="ja-JP" altLang="en-US" sz="1000" dirty="0">
                <a:latin typeface="BIZ UDPゴシック" panose="020B0400000000000000" pitchFamily="50" charset="-128"/>
                <a:ea typeface="BIZ UDPゴシック" panose="020B0400000000000000" pitchFamily="50" charset="-128"/>
              </a:rPr>
              <a:t>試験通知書及び受験票</a:t>
            </a:r>
            <a:r>
              <a:rPr lang="ja-JP" altLang="ja-JP" sz="1000" dirty="0">
                <a:latin typeface="BIZ UDPゴシック" panose="020B0400000000000000" pitchFamily="50" charset="-128"/>
                <a:ea typeface="BIZ UDPゴシック" panose="020B0400000000000000" pitchFamily="50" charset="-128"/>
              </a:rPr>
              <a:t>が届かない場合は、京丹後市</a:t>
            </a:r>
            <a:r>
              <a:rPr lang="ja-JP" altLang="en-US" sz="1000" dirty="0">
                <a:latin typeface="BIZ UDPゴシック" panose="020B0400000000000000" pitchFamily="50" charset="-128"/>
                <a:ea typeface="BIZ UDPゴシック" panose="020B0400000000000000" pitchFamily="50" charset="-128"/>
              </a:rPr>
              <a:t>医療部医療政策</a:t>
            </a:r>
            <a:r>
              <a:rPr lang="ja-JP" altLang="ja-JP" sz="1000" dirty="0">
                <a:latin typeface="BIZ UDPゴシック" panose="020B0400000000000000" pitchFamily="50" charset="-128"/>
                <a:ea typeface="BIZ UDPゴシック" panose="020B0400000000000000" pitchFamily="50" charset="-128"/>
              </a:rPr>
              <a:t>課（</a:t>
            </a:r>
            <a:r>
              <a:rPr lang="en-US" altLang="ja-JP" sz="1000" dirty="0">
                <a:latin typeface="BIZ UDPゴシック" panose="020B0400000000000000" pitchFamily="50" charset="-128"/>
                <a:ea typeface="BIZ UDPゴシック" panose="020B0400000000000000" pitchFamily="50" charset="-128"/>
              </a:rPr>
              <a:t>0772-</a:t>
            </a:r>
            <a:r>
              <a:rPr lang="ja-JP" altLang="en-US" sz="1000" dirty="0">
                <a:latin typeface="BIZ UDPゴシック" panose="020B0400000000000000" pitchFamily="50" charset="-128"/>
                <a:ea typeface="BIZ UDPゴシック" panose="020B0400000000000000" pitchFamily="50" charset="-128"/>
              </a:rPr>
              <a:t>　</a:t>
            </a:r>
            <a:endParaRPr lang="en-US" altLang="ja-JP" sz="1000" dirty="0">
              <a:latin typeface="BIZ UDPゴシック" panose="020B0400000000000000" pitchFamily="50" charset="-128"/>
              <a:ea typeface="BIZ UDPゴシック" panose="020B0400000000000000" pitchFamily="50" charset="-128"/>
            </a:endParaRPr>
          </a:p>
          <a:p>
            <a:r>
              <a:rPr lang="en-US" altLang="ja-JP" sz="1000" dirty="0">
                <a:latin typeface="BIZ UDPゴシック" panose="020B0400000000000000" pitchFamily="50" charset="-128"/>
                <a:ea typeface="BIZ UDPゴシック" panose="020B0400000000000000" pitchFamily="50" charset="-128"/>
              </a:rPr>
              <a:t>69-0360</a:t>
            </a:r>
            <a:r>
              <a:rPr lang="ja-JP" altLang="ja-JP" sz="1000" dirty="0">
                <a:latin typeface="BIZ UDPゴシック" panose="020B0400000000000000" pitchFamily="50" charset="-128"/>
                <a:ea typeface="BIZ UDPゴシック" panose="020B0400000000000000" pitchFamily="50" charset="-128"/>
              </a:rPr>
              <a:t>）までお問い合わせください。</a:t>
            </a:r>
          </a:p>
          <a:p>
            <a:endParaRPr lang="ja-JP" altLang="ja-JP" sz="1000" dirty="0">
              <a:latin typeface="BIZ UDPゴシック" panose="020B0400000000000000" pitchFamily="50" charset="-128"/>
              <a:ea typeface="BIZ UDPゴシック" panose="020B0400000000000000" pitchFamily="50" charset="-128"/>
            </a:endParaRPr>
          </a:p>
        </p:txBody>
      </p:sp>
      <p:pic>
        <p:nvPicPr>
          <p:cNvPr id="40" name="図 39">
            <a:extLst>
              <a:ext uri="{FF2B5EF4-FFF2-40B4-BE49-F238E27FC236}">
                <a16:creationId xmlns:a16="http://schemas.microsoft.com/office/drawing/2014/main" id="{8ADDA1FB-E097-43C3-865D-156D6044C4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3954" y="8484179"/>
            <a:ext cx="579470" cy="579470"/>
          </a:xfrm>
          <a:prstGeom prst="rect">
            <a:avLst/>
          </a:prstGeom>
        </p:spPr>
      </p:pic>
      <p:grpSp>
        <p:nvGrpSpPr>
          <p:cNvPr id="41" name="グループ化 40">
            <a:extLst>
              <a:ext uri="{FF2B5EF4-FFF2-40B4-BE49-F238E27FC236}">
                <a16:creationId xmlns:a16="http://schemas.microsoft.com/office/drawing/2014/main" id="{64007675-8B8D-4AD0-966F-B59BAAAC3EE5}"/>
              </a:ext>
            </a:extLst>
          </p:cNvPr>
          <p:cNvGrpSpPr/>
          <p:nvPr/>
        </p:nvGrpSpPr>
        <p:grpSpPr>
          <a:xfrm>
            <a:off x="477904" y="9814611"/>
            <a:ext cx="2305781" cy="156726"/>
            <a:chOff x="422032" y="1088172"/>
            <a:chExt cx="1941737" cy="146686"/>
          </a:xfrm>
        </p:grpSpPr>
        <p:sp>
          <p:nvSpPr>
            <p:cNvPr id="42" name="楕円 41">
              <a:extLst>
                <a:ext uri="{FF2B5EF4-FFF2-40B4-BE49-F238E27FC236}">
                  <a16:creationId xmlns:a16="http://schemas.microsoft.com/office/drawing/2014/main" id="{9E81478D-7D19-4428-8AD6-30B925008E38}"/>
                </a:ext>
              </a:extLst>
            </p:cNvPr>
            <p:cNvSpPr/>
            <p:nvPr/>
          </p:nvSpPr>
          <p:spPr>
            <a:xfrm>
              <a:off x="422032" y="1088172"/>
              <a:ext cx="147642" cy="146686"/>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 name="直線コネクタ 42">
              <a:extLst>
                <a:ext uri="{FF2B5EF4-FFF2-40B4-BE49-F238E27FC236}">
                  <a16:creationId xmlns:a16="http://schemas.microsoft.com/office/drawing/2014/main" id="{2C313A81-539A-483C-A1F6-4AFD1FC0EA36}"/>
                </a:ext>
              </a:extLst>
            </p:cNvPr>
            <p:cNvCxnSpPr>
              <a:cxnSpLocks/>
            </p:cNvCxnSpPr>
            <p:nvPr/>
          </p:nvCxnSpPr>
          <p:spPr>
            <a:xfrm>
              <a:off x="506438" y="1150452"/>
              <a:ext cx="185733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sp>
        <p:nvSpPr>
          <p:cNvPr id="44" name="テキスト ボックス 43">
            <a:extLst>
              <a:ext uri="{FF2B5EF4-FFF2-40B4-BE49-F238E27FC236}">
                <a16:creationId xmlns:a16="http://schemas.microsoft.com/office/drawing/2014/main" id="{B385345D-D6C8-493F-A547-CFDAD2C003E1}"/>
              </a:ext>
            </a:extLst>
          </p:cNvPr>
          <p:cNvSpPr txBox="1"/>
          <p:nvPr/>
        </p:nvSpPr>
        <p:spPr>
          <a:xfrm>
            <a:off x="731520" y="9572394"/>
            <a:ext cx="954107"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⑤試験当日</a:t>
            </a:r>
          </a:p>
        </p:txBody>
      </p:sp>
      <p:pic>
        <p:nvPicPr>
          <p:cNvPr id="47" name="図 46">
            <a:extLst>
              <a:ext uri="{FF2B5EF4-FFF2-40B4-BE49-F238E27FC236}">
                <a16:creationId xmlns:a16="http://schemas.microsoft.com/office/drawing/2014/main" id="{7105841A-165B-4270-8367-1993DECBD79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3746" y="9928324"/>
            <a:ext cx="526503" cy="526503"/>
          </a:xfrm>
          <a:prstGeom prst="rect">
            <a:avLst/>
          </a:prstGeom>
        </p:spPr>
      </p:pic>
      <p:sp>
        <p:nvSpPr>
          <p:cNvPr id="48" name="テキスト ボックス 47">
            <a:extLst>
              <a:ext uri="{FF2B5EF4-FFF2-40B4-BE49-F238E27FC236}">
                <a16:creationId xmlns:a16="http://schemas.microsoft.com/office/drawing/2014/main" id="{EFBBC806-C6D0-4AA9-B7E2-7D2C2F236F05}"/>
              </a:ext>
            </a:extLst>
          </p:cNvPr>
          <p:cNvSpPr txBox="1"/>
          <p:nvPr/>
        </p:nvSpPr>
        <p:spPr>
          <a:xfrm>
            <a:off x="1248121" y="9908503"/>
            <a:ext cx="6027808" cy="430887"/>
          </a:xfrm>
          <a:prstGeom prst="rect">
            <a:avLst/>
          </a:prstGeom>
          <a:noFill/>
        </p:spPr>
        <p:txBody>
          <a:bodyPr wrap="square" rtlCol="0">
            <a:spAutoFit/>
          </a:bodyPr>
          <a:lstStyle/>
          <a:p>
            <a:r>
              <a:rPr kumimoji="1" lang="ja-JP" altLang="en-US" sz="1100" dirty="0">
                <a:latin typeface="BIZ UDPゴシック" panose="020B0400000000000000" pitchFamily="50" charset="-128"/>
                <a:ea typeface="BIZ UDPゴシック" panose="020B0400000000000000" pitchFamily="50" charset="-128"/>
              </a:rPr>
              <a:t>作文及び面接試験（個別）です。受験票を忘れずにお持ちください。</a:t>
            </a:r>
            <a:endParaRPr kumimoji="1" lang="en-US" altLang="ja-JP" sz="1100" dirty="0">
              <a:latin typeface="BIZ UDPゴシック" panose="020B0400000000000000" pitchFamily="50" charset="-128"/>
              <a:ea typeface="BIZ UDPゴシック" panose="020B0400000000000000" pitchFamily="50" charset="-128"/>
            </a:endParaRPr>
          </a:p>
          <a:p>
            <a:endParaRPr kumimoji="1" lang="en-US" altLang="ja-JP" sz="1100" dirty="0">
              <a:latin typeface="BIZ UDPゴシック" panose="020B0400000000000000" pitchFamily="50" charset="-128"/>
              <a:ea typeface="BIZ UDPゴシック" panose="020B0400000000000000" pitchFamily="50" charset="-128"/>
            </a:endParaRPr>
          </a:p>
        </p:txBody>
      </p:sp>
      <p:grpSp>
        <p:nvGrpSpPr>
          <p:cNvPr id="39" name="グループ化 38">
            <a:extLst>
              <a:ext uri="{FF2B5EF4-FFF2-40B4-BE49-F238E27FC236}">
                <a16:creationId xmlns:a16="http://schemas.microsoft.com/office/drawing/2014/main" id="{FE208ABA-F68A-4EA9-A35E-AD5C7636071C}"/>
              </a:ext>
            </a:extLst>
          </p:cNvPr>
          <p:cNvGrpSpPr/>
          <p:nvPr/>
        </p:nvGrpSpPr>
        <p:grpSpPr>
          <a:xfrm>
            <a:off x="458969" y="8277675"/>
            <a:ext cx="3924513" cy="174007"/>
            <a:chOff x="422032" y="1084775"/>
            <a:chExt cx="3102211" cy="150083"/>
          </a:xfrm>
        </p:grpSpPr>
        <p:sp>
          <p:nvSpPr>
            <p:cNvPr id="45" name="楕円 44">
              <a:extLst>
                <a:ext uri="{FF2B5EF4-FFF2-40B4-BE49-F238E27FC236}">
                  <a16:creationId xmlns:a16="http://schemas.microsoft.com/office/drawing/2014/main" id="{1802BB01-191E-43B3-80CB-DCBE81A8F94C}"/>
                </a:ext>
              </a:extLst>
            </p:cNvPr>
            <p:cNvSpPr/>
            <p:nvPr/>
          </p:nvSpPr>
          <p:spPr>
            <a:xfrm>
              <a:off x="422032" y="1084775"/>
              <a:ext cx="143163" cy="150083"/>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6" name="直線コネクタ 45">
              <a:extLst>
                <a:ext uri="{FF2B5EF4-FFF2-40B4-BE49-F238E27FC236}">
                  <a16:creationId xmlns:a16="http://schemas.microsoft.com/office/drawing/2014/main" id="{C89E79F1-B517-4A38-A7E9-D70236C53D0D}"/>
                </a:ext>
              </a:extLst>
            </p:cNvPr>
            <p:cNvCxnSpPr>
              <a:cxnSpLocks/>
              <a:stCxn id="45" idx="6"/>
            </p:cNvCxnSpPr>
            <p:nvPr/>
          </p:nvCxnSpPr>
          <p:spPr>
            <a:xfrm flipV="1">
              <a:off x="565195" y="1150452"/>
              <a:ext cx="2959048" cy="9365"/>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668715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631</TotalTime>
  <Words>935</Words>
  <Application>Microsoft Office PowerPoint</Application>
  <PresentationFormat>ユーザー設定</PresentationFormat>
  <Paragraphs>48</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HGP創英角ｺﾞｼｯｸUB</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原田 翔</dc:creator>
  <cp:lastModifiedBy>服部 美紀</cp:lastModifiedBy>
  <cp:revision>68</cp:revision>
  <cp:lastPrinted>2022-12-07T05:59:32Z</cp:lastPrinted>
  <dcterms:created xsi:type="dcterms:W3CDTF">2022-04-18T01:10:04Z</dcterms:created>
  <dcterms:modified xsi:type="dcterms:W3CDTF">2024-12-20T09:04:51Z</dcterms:modified>
</cp:coreProperties>
</file>