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7559675" cy="10691813"/>
  <p:notesSz cx="6807200" cy="9939338"/>
  <p:defaultTextStyle>
    <a:defPPr>
      <a:defRPr lang="ja-JP"/>
    </a:defPPr>
    <a:lvl1pPr marL="0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FFFFFF"/>
    <a:srgbClr val="FF0000"/>
    <a:srgbClr val="BC4B48"/>
    <a:srgbClr val="C5615F"/>
    <a:srgbClr val="CA6E6C"/>
    <a:srgbClr val="CC3300"/>
    <a:srgbClr val="B66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2484" y="54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976" y="3321394"/>
            <a:ext cx="6425724" cy="229181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15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60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0573" y="571716"/>
            <a:ext cx="1275696" cy="1216193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489" y="571716"/>
            <a:ext cx="3701091" cy="1216193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972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51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162" y="6870480"/>
            <a:ext cx="6425724" cy="2123513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162" y="4531648"/>
            <a:ext cx="6425724" cy="2338833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38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488" y="3326342"/>
            <a:ext cx="2488393" cy="9407312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7876" y="3326342"/>
            <a:ext cx="2488393" cy="9407312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9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984" y="2393283"/>
            <a:ext cx="3340169" cy="997407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984" y="3390690"/>
            <a:ext cx="3340169" cy="616016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0211" y="2393283"/>
            <a:ext cx="3341481" cy="997407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0211" y="3390690"/>
            <a:ext cx="3341481" cy="616016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0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10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687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5693"/>
            <a:ext cx="2487081" cy="1811668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5623" y="425693"/>
            <a:ext cx="4226069" cy="9125167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984" y="2237362"/>
            <a:ext cx="2487081" cy="731349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749" y="7484270"/>
            <a:ext cx="4535805" cy="883561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749" y="955333"/>
            <a:ext cx="4535805" cy="6415088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749" y="8367830"/>
            <a:ext cx="4535805" cy="1254802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88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984" y="2494758"/>
            <a:ext cx="6803708" cy="705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941CE-D67B-4573-8709-9E6262712E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A1F91-FC0B-497E-8390-DFB48456F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55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943" rtl="0" eaLnBrk="1" latinLnBrk="0" hangingPunct="1"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額縁 5"/>
          <p:cNvSpPr/>
          <p:nvPr/>
        </p:nvSpPr>
        <p:spPr>
          <a:xfrm>
            <a:off x="399093" y="305346"/>
            <a:ext cx="6719218" cy="556963"/>
          </a:xfrm>
          <a:prstGeom prst="bevel">
            <a:avLst/>
          </a:prstGeom>
          <a:solidFill>
            <a:schemeClr val="tx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205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令和７年度米生産回復支援</a:t>
            </a:r>
            <a:r>
              <a:rPr lang="zh-TW" altLang="en-US" sz="2205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</a:t>
            </a:r>
            <a:r>
              <a:rPr lang="ja-JP" altLang="en-US" sz="2205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について</a:t>
            </a:r>
            <a:endParaRPr lang="en-US" altLang="ja-JP" sz="1764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88847" y="2301042"/>
            <a:ext cx="1328863" cy="45322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対象品目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79498" y="2321570"/>
            <a:ext cx="55287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水稲（稲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WCS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は除く。）</a:t>
            </a:r>
            <a:endParaRPr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185101" y="2979789"/>
            <a:ext cx="1360600" cy="900921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76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補助対象</a:t>
            </a:r>
            <a:endParaRPr lang="en-US" altLang="ja-JP" sz="1764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76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及び</a:t>
            </a:r>
            <a:endParaRPr lang="en-US" altLang="ja-JP" sz="1764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76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補助額等</a:t>
            </a: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F6AFF5A-BF1C-4792-9C46-D203170C9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045267"/>
              </p:ext>
            </p:extLst>
          </p:nvPr>
        </p:nvGraphicFramePr>
        <p:xfrm>
          <a:off x="1813279" y="2977273"/>
          <a:ext cx="5266643" cy="98233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9980">
                  <a:extLst>
                    <a:ext uri="{9D8B030D-6E8A-4147-A177-3AD203B41FA5}">
                      <a16:colId xmlns:a16="http://schemas.microsoft.com/office/drawing/2014/main" val="3368173598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928715004"/>
                    </a:ext>
                  </a:extLst>
                </a:gridCol>
                <a:gridCol w="1786503">
                  <a:extLst>
                    <a:ext uri="{9D8B030D-6E8A-4147-A177-3AD203B41FA5}">
                      <a16:colId xmlns:a16="http://schemas.microsoft.com/office/drawing/2014/main" val="2330795714"/>
                    </a:ext>
                  </a:extLst>
                </a:gridCol>
              </a:tblGrid>
              <a:tr h="2942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補助対象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補助額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補助上限額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770951"/>
                  </a:ext>
                </a:extLst>
              </a:tr>
              <a:tr h="652941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土壌改良に必要な経費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（肥料・土壌改良資材費）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事業費</a:t>
                      </a:r>
                      <a:r>
                        <a:rPr kumimoji="1" lang="ja-JP" altLang="en-US" sz="11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（税抜）</a:t>
                      </a:r>
                      <a:endParaRPr kumimoji="1" lang="en-US" altLang="ja-JP" sz="11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5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×1/2</a:t>
                      </a:r>
                      <a:r>
                        <a:rPr kumimoji="1" lang="ja-JP" altLang="en-US" sz="15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以内</a:t>
                      </a:r>
                      <a:endParaRPr kumimoji="1" lang="en-US" altLang="ja-JP" sz="15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ａあたり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10,000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8483049"/>
                  </a:ext>
                </a:extLst>
              </a:tr>
            </a:tbl>
          </a:graphicData>
        </a:graphic>
      </p:graphicFrame>
      <p:sp>
        <p:nvSpPr>
          <p:cNvPr id="21" name="角丸四角形 7">
            <a:extLst>
              <a:ext uri="{FF2B5EF4-FFF2-40B4-BE49-F238E27FC236}">
                <a16:creationId xmlns:a16="http://schemas.microsoft.com/office/drawing/2014/main" id="{85F4735D-55F4-463D-8E3B-FE364216D05E}"/>
              </a:ext>
            </a:extLst>
          </p:cNvPr>
          <p:cNvSpPr/>
          <p:nvPr/>
        </p:nvSpPr>
        <p:spPr>
          <a:xfrm>
            <a:off x="188847" y="4337794"/>
            <a:ext cx="1360602" cy="45322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ja-JP" altLang="en-US" sz="176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補助対象者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C9080C2-6710-4B9F-BB65-9D0AAC7CF999}"/>
              </a:ext>
            </a:extLst>
          </p:cNvPr>
          <p:cNvSpPr txBox="1"/>
          <p:nvPr/>
        </p:nvSpPr>
        <p:spPr>
          <a:xfrm>
            <a:off x="1798316" y="4342790"/>
            <a:ext cx="56461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令和７年産において高温・渇水被害を受けた</a:t>
            </a:r>
            <a:endParaRPr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農業経営体</a:t>
            </a:r>
            <a:r>
              <a:rPr lang="en-US" altLang="ja-JP" sz="2000" b="1" baseline="3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</a:p>
        </p:txBody>
      </p:sp>
      <p:sp>
        <p:nvSpPr>
          <p:cNvPr id="24" name="角丸四角形 7">
            <a:extLst>
              <a:ext uri="{FF2B5EF4-FFF2-40B4-BE49-F238E27FC236}">
                <a16:creationId xmlns:a16="http://schemas.microsoft.com/office/drawing/2014/main" id="{FBE22041-144F-4A74-AC46-3374FD3EF2EE}"/>
              </a:ext>
            </a:extLst>
          </p:cNvPr>
          <p:cNvSpPr/>
          <p:nvPr/>
        </p:nvSpPr>
        <p:spPr>
          <a:xfrm>
            <a:off x="202942" y="5950480"/>
            <a:ext cx="1360602" cy="45322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要　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7BAA172-27A5-4C9E-837B-E7BE497EDAD8}"/>
              </a:ext>
            </a:extLst>
          </p:cNvPr>
          <p:cNvSpPr/>
          <p:nvPr/>
        </p:nvSpPr>
        <p:spPr>
          <a:xfrm>
            <a:off x="1618163" y="5839095"/>
            <a:ext cx="5776591" cy="753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・令和７年産の水稲栽培において、高温・渇水被害を受けたほ場の　</a:t>
            </a:r>
            <a:endParaRPr lang="en-US" altLang="ja-JP" sz="1433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反収が半減していること。</a:t>
            </a:r>
            <a:endParaRPr lang="en-US" altLang="ja-JP" sz="1433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・事業実施年度の２月末日までに完了する取組であること。</a:t>
            </a:r>
            <a:endParaRPr lang="en-US" altLang="ja-JP" sz="1433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角丸四角形 7">
            <a:extLst>
              <a:ext uri="{FF2B5EF4-FFF2-40B4-BE49-F238E27FC236}">
                <a16:creationId xmlns:a16="http://schemas.microsoft.com/office/drawing/2014/main" id="{AFA0E45B-B568-44A8-90B2-9CB62105C0E5}"/>
              </a:ext>
            </a:extLst>
          </p:cNvPr>
          <p:cNvSpPr/>
          <p:nvPr/>
        </p:nvSpPr>
        <p:spPr>
          <a:xfrm>
            <a:off x="194602" y="6938678"/>
            <a:ext cx="1395458" cy="453228"/>
          </a:xfrm>
          <a:prstGeom prst="roundRect">
            <a:avLst/>
          </a:prstGeom>
          <a:solidFill>
            <a:schemeClr val="tx2"/>
          </a:solidFill>
          <a:ln>
            <a:solidFill>
              <a:srgbClr val="B66D3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留意事項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A2712F9-F89D-4D10-9A50-0ED6C578DA2A}"/>
              </a:ext>
            </a:extLst>
          </p:cNvPr>
          <p:cNvSpPr/>
          <p:nvPr/>
        </p:nvSpPr>
        <p:spPr>
          <a:xfrm>
            <a:off x="1618164" y="6930082"/>
            <a:ext cx="5954131" cy="533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・申請額が予算の上限に達した場合は、補助金額を減じて交付します。</a:t>
            </a:r>
          </a:p>
          <a:p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・令和７年４月１日</a:t>
            </a:r>
            <a:r>
              <a:rPr lang="ja-JP" altLang="en-US" sz="1433">
                <a:latin typeface="メイリオ" panose="020B0604030504040204" pitchFamily="50" charset="-128"/>
                <a:ea typeface="メイリオ" panose="020B0604030504040204" pitchFamily="50" charset="-128"/>
              </a:rPr>
              <a:t>～令和８年</a:t>
            </a:r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２月</a:t>
            </a:r>
            <a:r>
              <a:rPr lang="en-US" altLang="ja-JP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日の納品分が対象となります。</a:t>
            </a:r>
            <a:endParaRPr lang="en-US" altLang="ja-JP" sz="1433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サブタイトル 5">
            <a:extLst>
              <a:ext uri="{FF2B5EF4-FFF2-40B4-BE49-F238E27FC236}">
                <a16:creationId xmlns:a16="http://schemas.microsoft.com/office/drawing/2014/main" id="{AB34E944-F84A-46A0-B9DB-D125E32EB1E7}"/>
              </a:ext>
            </a:extLst>
          </p:cNvPr>
          <p:cNvSpPr txBox="1">
            <a:spLocks/>
          </p:cNvSpPr>
          <p:nvPr/>
        </p:nvSpPr>
        <p:spPr>
          <a:xfrm>
            <a:off x="3889797" y="8327887"/>
            <a:ext cx="3542671" cy="288032"/>
          </a:xfrm>
          <a:prstGeom prst="rect">
            <a:avLst/>
          </a:prstGeom>
        </p:spPr>
        <p:txBody>
          <a:bodyPr vert="horz" lIns="100796" tIns="50398" rIns="100796" bIns="50398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323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各市町村申請受付期間</a:t>
            </a:r>
            <a:endParaRPr lang="en-US" altLang="ja-JP" sz="1323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323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令和８年１月５日（月）から</a:t>
            </a:r>
            <a:endParaRPr lang="en-US" altLang="ja-JP" sz="1323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323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令和８年１月２３日（金）　　　　　　　　　</a:t>
            </a:r>
            <a:endParaRPr lang="en-US" altLang="ja-JP" sz="1323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1F4E0EFB-B623-438F-B25E-5115D16B45F4}"/>
              </a:ext>
            </a:extLst>
          </p:cNvPr>
          <p:cNvSpPr/>
          <p:nvPr/>
        </p:nvSpPr>
        <p:spPr>
          <a:xfrm>
            <a:off x="168654" y="7794178"/>
            <a:ext cx="3611183" cy="408825"/>
          </a:xfrm>
          <a:prstGeom prst="roundRect">
            <a:avLst/>
          </a:prstGeom>
          <a:solidFill>
            <a:schemeClr val="tx2"/>
          </a:solidFill>
          <a:ln>
            <a:solidFill>
              <a:srgbClr val="B66D3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交付申請の流れ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01BF0472-8A1A-4D98-92CC-8667FD36F8BD}"/>
              </a:ext>
            </a:extLst>
          </p:cNvPr>
          <p:cNvSpPr/>
          <p:nvPr/>
        </p:nvSpPr>
        <p:spPr>
          <a:xfrm>
            <a:off x="3855542" y="7794178"/>
            <a:ext cx="3611183" cy="408828"/>
          </a:xfrm>
          <a:prstGeom prst="roundRect">
            <a:avLst/>
          </a:prstGeom>
          <a:solidFill>
            <a:schemeClr val="tx2"/>
          </a:solidFill>
          <a:ln>
            <a:solidFill>
              <a:srgbClr val="B66D3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交付申請締切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82BAE16-F2C3-415F-89C0-E0AF8371C092}"/>
              </a:ext>
            </a:extLst>
          </p:cNvPr>
          <p:cNvSpPr txBox="1"/>
          <p:nvPr/>
        </p:nvSpPr>
        <p:spPr>
          <a:xfrm>
            <a:off x="2814106" y="8332610"/>
            <a:ext cx="958850" cy="703078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endParaRPr lang="en-US" altLang="ja-JP" sz="1323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32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京都府</a:t>
            </a:r>
            <a:endParaRPr lang="en-US" altLang="ja-JP" sz="1323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ja-JP" altLang="en-US" sz="1323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3A4783A-12A9-4F4F-BFCD-4AC2B938671B}"/>
              </a:ext>
            </a:extLst>
          </p:cNvPr>
          <p:cNvSpPr txBox="1"/>
          <p:nvPr/>
        </p:nvSpPr>
        <p:spPr>
          <a:xfrm>
            <a:off x="181948" y="8327887"/>
            <a:ext cx="793667" cy="690886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txBody>
          <a:bodyPr wrap="square" lIns="39683" tIns="39683" rIns="39683" bIns="39683" rtlCol="0" anchor="ctr" anchorCtr="1">
            <a:spAutoFit/>
          </a:bodyPr>
          <a:lstStyle/>
          <a:p>
            <a:pPr algn="ctr"/>
            <a:r>
              <a:rPr lang="ja-JP" altLang="en-US" sz="132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補助</a:t>
            </a:r>
            <a:endParaRPr lang="en-US" altLang="ja-JP" sz="1323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32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対象者</a:t>
            </a:r>
            <a:r>
              <a:rPr lang="en-US" altLang="ja-JP" sz="132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32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農業者</a:t>
            </a:r>
            <a:r>
              <a:rPr lang="en-US" altLang="ja-JP" sz="132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ja-JP" altLang="en-US" sz="1323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矢印: 右 32">
            <a:extLst>
              <a:ext uri="{FF2B5EF4-FFF2-40B4-BE49-F238E27FC236}">
                <a16:creationId xmlns:a16="http://schemas.microsoft.com/office/drawing/2014/main" id="{D66B6873-B40E-47FF-856D-DAAA1FA94974}"/>
              </a:ext>
            </a:extLst>
          </p:cNvPr>
          <p:cNvSpPr/>
          <p:nvPr/>
        </p:nvSpPr>
        <p:spPr>
          <a:xfrm>
            <a:off x="1092377" y="8681106"/>
            <a:ext cx="1604967" cy="396259"/>
          </a:xfrm>
          <a:prstGeom prst="rightArrow">
            <a:avLst>
              <a:gd name="adj1" fmla="val 57876"/>
              <a:gd name="adj2" fmla="val 73058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交　付　申　請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41EDD80-4254-4C42-8542-36C2F4014013}"/>
              </a:ext>
            </a:extLst>
          </p:cNvPr>
          <p:cNvSpPr/>
          <p:nvPr/>
        </p:nvSpPr>
        <p:spPr>
          <a:xfrm>
            <a:off x="188847" y="9617388"/>
            <a:ext cx="7150217" cy="766167"/>
          </a:xfrm>
          <a:prstGeom prst="roundRect">
            <a:avLst/>
          </a:prstGeom>
          <a:ln>
            <a:solidFill>
              <a:schemeClr val="tx1"/>
            </a:solidFill>
            <a:prstDash val="sysDash"/>
          </a:ln>
        </p:spPr>
        <p:txBody>
          <a:bodyPr wrap="square" rIns="0">
            <a:spAutoFit/>
          </a:bodyPr>
          <a:lstStyle/>
          <a:p>
            <a:r>
              <a:rPr lang="zh-TW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京都府農林水産部農産課：</a:t>
            </a:r>
            <a:r>
              <a:rPr lang="en-US" altLang="zh-TW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075-414-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4966</a:t>
            </a:r>
            <a:r>
              <a:rPr lang="zh-TW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</a:p>
          <a:p>
            <a:r>
              <a:rPr lang="en-US" altLang="zh-TW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zh-TW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山城広域振興局農林商工部：</a:t>
            </a:r>
            <a:r>
              <a:rPr lang="en-US" altLang="zh-TW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0774-21-2392</a:t>
            </a:r>
            <a:r>
              <a:rPr lang="zh-TW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南丹広域振興局農林商工部：</a:t>
            </a:r>
            <a:r>
              <a:rPr lang="en-US" altLang="zh-TW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0771-22-0371</a:t>
            </a:r>
          </a:p>
          <a:p>
            <a:r>
              <a:rPr lang="zh-TW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中丹広域振興局農林商工部：</a:t>
            </a:r>
            <a:r>
              <a:rPr lang="en-US" altLang="zh-TW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0773-62-2743</a:t>
            </a:r>
            <a:r>
              <a:rPr lang="zh-TW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丹後広域振興局農林商工部：</a:t>
            </a:r>
            <a:r>
              <a:rPr lang="en-US" altLang="zh-TW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0772-62-4305</a:t>
            </a:r>
          </a:p>
        </p:txBody>
      </p:sp>
      <p:sp>
        <p:nvSpPr>
          <p:cNvPr id="35" name="角丸四角形 7">
            <a:extLst>
              <a:ext uri="{FF2B5EF4-FFF2-40B4-BE49-F238E27FC236}">
                <a16:creationId xmlns:a16="http://schemas.microsoft.com/office/drawing/2014/main" id="{89377670-78D9-4D94-B780-C5C9DD01C20D}"/>
              </a:ext>
            </a:extLst>
          </p:cNvPr>
          <p:cNvSpPr/>
          <p:nvPr/>
        </p:nvSpPr>
        <p:spPr>
          <a:xfrm>
            <a:off x="159653" y="9329356"/>
            <a:ext cx="1512168" cy="316423"/>
          </a:xfrm>
          <a:prstGeom prst="roundRect">
            <a:avLst/>
          </a:prstGeom>
          <a:solidFill>
            <a:schemeClr val="tx2"/>
          </a:solidFill>
          <a:ln>
            <a:solidFill>
              <a:srgbClr val="B66D3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29A14FE-E437-4726-9339-37784327E81D}"/>
              </a:ext>
            </a:extLst>
          </p:cNvPr>
          <p:cNvSpPr txBox="1"/>
          <p:nvPr/>
        </p:nvSpPr>
        <p:spPr bwMode="blackGray">
          <a:xfrm>
            <a:off x="299824" y="926022"/>
            <a:ext cx="6917756" cy="1279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543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近年、水稲栽培の現場では、常態化する夏場の高温に加え、渇水による収量・品質の低下が問題となっています。</a:t>
            </a:r>
          </a:p>
          <a:p>
            <a:pPr algn="just"/>
            <a:r>
              <a:rPr lang="ja-JP" altLang="en-US" sz="1543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このような状況の中、令和７年産水稲において、高温・渇水の被害を受けた水稲生産者の経営安定</a:t>
            </a:r>
            <a:r>
              <a:rPr lang="ja-JP" altLang="en-US" sz="1543">
                <a:latin typeface="メイリオ" panose="020B0604030504040204" pitchFamily="50" charset="-128"/>
                <a:ea typeface="メイリオ" panose="020B0604030504040204" pitchFamily="50" charset="-128"/>
              </a:rPr>
              <a:t>を図るため、</a:t>
            </a:r>
            <a:r>
              <a:rPr lang="ja-JP" altLang="en-US" sz="1543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令和８年産水稲において収量・品質向上に資する土壌改良に要する経費について、補助金を交付します。</a:t>
            </a:r>
            <a:endParaRPr lang="en-US" altLang="ja-JP" sz="1543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38F3A2-C73C-2709-7E5C-EDB4F23ADB62}"/>
              </a:ext>
            </a:extLst>
          </p:cNvPr>
          <p:cNvSpPr/>
          <p:nvPr/>
        </p:nvSpPr>
        <p:spPr>
          <a:xfrm>
            <a:off x="1783083" y="4967626"/>
            <a:ext cx="5776592" cy="753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経営耕地面積が</a:t>
            </a:r>
            <a:r>
              <a:rPr lang="en-US" altLang="ja-JP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30a</a:t>
            </a:r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以上又は農産物販売金額が年間</a:t>
            </a:r>
            <a:r>
              <a:rPr lang="en-US" altLang="ja-JP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万円以上の</a:t>
            </a:r>
            <a:endParaRPr lang="en-US" altLang="ja-JP" sz="1433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農業経営体であること。</a:t>
            </a:r>
          </a:p>
          <a:p>
            <a:r>
              <a:rPr lang="en-US" altLang="ja-JP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農業保険制度（水稲共済又は収入保険）に加入済みであること。</a:t>
            </a:r>
            <a:endParaRPr lang="en-US" altLang="ja-JP" sz="1433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7E04648-53F9-3998-273C-701AAF13F98D}"/>
              </a:ext>
            </a:extLst>
          </p:cNvPr>
          <p:cNvSpPr txBox="1"/>
          <p:nvPr/>
        </p:nvSpPr>
        <p:spPr>
          <a:xfrm>
            <a:off x="1092377" y="8362359"/>
            <a:ext cx="1548000" cy="295915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ja-JP" altLang="en-US" sz="132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市町村窓口経由</a:t>
            </a:r>
            <a:endParaRPr lang="en-US" altLang="ja-JP" sz="1323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A6C025-1BB8-03B6-6041-A25A3B64A79E}"/>
              </a:ext>
            </a:extLst>
          </p:cNvPr>
          <p:cNvSpPr/>
          <p:nvPr/>
        </p:nvSpPr>
        <p:spPr>
          <a:xfrm>
            <a:off x="1812460" y="3974939"/>
            <a:ext cx="5776592" cy="312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33" dirty="0">
                <a:latin typeface="メイリオ" panose="020B0604030504040204" pitchFamily="50" charset="-128"/>
                <a:ea typeface="メイリオ" panose="020B0604030504040204" pitchFamily="50" charset="-128"/>
              </a:rPr>
              <a:t>高温・渇水被害を受けたほ場のみ</a:t>
            </a:r>
            <a:endParaRPr lang="en-US" altLang="ja-JP" sz="1433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CF62DE0D-F012-404A-62DE-95D360621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085" y="1961530"/>
            <a:ext cx="576064" cy="576064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3FDE8B5-5A13-C985-086B-8FD3A89697AC}"/>
              </a:ext>
            </a:extLst>
          </p:cNvPr>
          <p:cNvSpPr/>
          <p:nvPr/>
        </p:nvSpPr>
        <p:spPr>
          <a:xfrm>
            <a:off x="5219997" y="2537594"/>
            <a:ext cx="237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京都府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：申請様式等はこちら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からダウンロードできます。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6438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407</Words>
  <Application>Microsoft Office PowerPoint</Application>
  <PresentationFormat>ユーザー設定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杉本 依紅実</dc:creator>
  <cp:lastModifiedBy>杉本 依紅実</cp:lastModifiedBy>
  <cp:revision>1</cp:revision>
  <cp:lastPrinted>2025-12-25T06:10:32Z</cp:lastPrinted>
  <dcterms:modified xsi:type="dcterms:W3CDTF">2025-12-25T06:11:48Z</dcterms:modified>
</cp:coreProperties>
</file>