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6858000" cy="9144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78" userDrawn="1">
          <p15:clr>
            <a:srgbClr val="A4A3A4"/>
          </p15:clr>
        </p15:guide>
        <p15:guide id="2" pos="1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EC20"/>
    <a:srgbClr val="F1FC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9" autoAdjust="0"/>
    <p:restoredTop sz="96370" autoAdjust="0"/>
  </p:normalViewPr>
  <p:slideViewPr>
    <p:cSldViewPr>
      <p:cViewPr varScale="1">
        <p:scale>
          <a:sx n="71" d="100"/>
          <a:sy n="71" d="100"/>
        </p:scale>
        <p:origin x="102" y="60"/>
      </p:cViewPr>
      <p:guideLst>
        <p:guide orient="horz" pos="3878"/>
        <p:guide pos="1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5FAF647-6FD1-4184-A26F-AF7EB790F9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ja-JP" altLang="en-US"/>
              <a:t>案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171E51-4876-43CC-8F09-A906B5B463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6B020-590E-4323-8C73-C3CA8FAB49C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BA03D5F-3ACA-4AB2-BE94-A846DDF8B7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DD4CD1C-2A68-452E-892E-EF34334268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320CB-8A37-4FE5-98BD-2026BDEC39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0047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r>
              <a:rPr kumimoji="1" lang="ja-JP" altLang="en-US"/>
              <a:t>案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BF7DCCD2-8AA4-4942-B015-FF374FC2C292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0FD8C886-C8CC-4658-82A5-D34766FF2A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5902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26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642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56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961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001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300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4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76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442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9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23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765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98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16E59-F23E-4CBD-BF55-65E21C7F46C9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CBAC1-5F43-4768-BA7D-919B23F129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54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稲イラスト｜無料イラスト・フリー素材なら「イラストAC」">
            <a:extLst>
              <a:ext uri="{FF2B5EF4-FFF2-40B4-BE49-F238E27FC236}">
                <a16:creationId xmlns:a16="http://schemas.microsoft.com/office/drawing/2014/main" id="{A63F219C-66AC-44F9-9977-34E126360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584" y="7672898"/>
            <a:ext cx="1458094" cy="145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5258"/>
            <a:ext cx="6858000" cy="815638"/>
          </a:xfrm>
        </p:spPr>
        <p:txBody>
          <a:bodyPr>
            <a:noAutofit/>
          </a:bodyPr>
          <a:lstStyle/>
          <a:p>
            <a:r>
              <a:rPr lang="ja-JP" altLang="en-US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令和８年度水稲渇水対策等支援事業の募集について</a:t>
            </a:r>
            <a:br>
              <a:rPr lang="en-US" altLang="ja-JP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（農業経営基盤強化（高温対策等）事業）</a:t>
            </a:r>
            <a:endParaRPr kumimoji="1" lang="ja-JP" altLang="en-US" sz="1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177850" y="827584"/>
            <a:ext cx="6492349" cy="47951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水不足の影響による水稲の収量減少や品質低下を防ぐため、渇水対策に資する機器の導入等を支援します。</a:t>
            </a:r>
            <a:endParaRPr kumimoji="1" lang="ja-JP" altLang="en-US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1" name="サブタイトル 5">
            <a:extLst>
              <a:ext uri="{FF2B5EF4-FFF2-40B4-BE49-F238E27FC236}">
                <a16:creationId xmlns:a16="http://schemas.microsoft.com/office/drawing/2014/main" id="{B57B84CD-2F37-4B16-BFB1-EE784442BED7}"/>
              </a:ext>
            </a:extLst>
          </p:cNvPr>
          <p:cNvSpPr txBox="1">
            <a:spLocks/>
          </p:cNvSpPr>
          <p:nvPr/>
        </p:nvSpPr>
        <p:spPr>
          <a:xfrm>
            <a:off x="167556" y="1725572"/>
            <a:ext cx="6690444" cy="7022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b="1" u="sng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■対象品目</a:t>
            </a:r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水稲</a:t>
            </a:r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0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b="1" u="sng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■補助対象及び補助率等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4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令和８年産に使用し、かつ令和８年４月１日～令和８年９月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30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日までに納品又は実施された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ものに限る。</a:t>
            </a:r>
          </a:p>
          <a:p>
            <a:pPr algn="l"/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b="1" u="sng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■事業実施主体</a:t>
            </a:r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〇　個人の場合・・認定農業者、認定新規就農者、 農地所有適格法人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（農業経営体）　　かつ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　　　水稲で｛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10ha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以上の面積 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or 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集落の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80%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以上の面積｝を｛耕作 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or 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受託｝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〇　団体の場合・・３戸以上の販売農家で構成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　　　　かつ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　　　水稲の生産、販売、受託、共同機械利用のいずれかを目的とする団体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　　　　かつ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　　　水稲で｛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10ha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以上の面積 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or 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集落の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80%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以上の面積｝を｛耕作 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or 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受託｝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1E092F4-BD87-4E19-BF39-A5B3B1FC236C}"/>
              </a:ext>
            </a:extLst>
          </p:cNvPr>
          <p:cNvSpPr/>
          <p:nvPr/>
        </p:nvSpPr>
        <p:spPr>
          <a:xfrm>
            <a:off x="94248" y="1475688"/>
            <a:ext cx="6658058" cy="2880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</a:t>
            </a:r>
            <a:r>
              <a:rPr kumimoji="1"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１　事業内容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71467039-31EF-4E76-AADF-56733CDE3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921847"/>
              </p:ext>
            </p:extLst>
          </p:nvPr>
        </p:nvGraphicFramePr>
        <p:xfrm>
          <a:off x="117104" y="2915009"/>
          <a:ext cx="6645472" cy="25210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79848">
                  <a:extLst>
                    <a:ext uri="{9D8B030D-6E8A-4147-A177-3AD203B41FA5}">
                      <a16:colId xmlns:a16="http://schemas.microsoft.com/office/drawing/2014/main" val="3368173598"/>
                    </a:ext>
                  </a:extLst>
                </a:gridCol>
                <a:gridCol w="2052700">
                  <a:extLst>
                    <a:ext uri="{9D8B030D-6E8A-4147-A177-3AD203B41FA5}">
                      <a16:colId xmlns:a16="http://schemas.microsoft.com/office/drawing/2014/main" val="1928715004"/>
                    </a:ext>
                  </a:extLst>
                </a:gridCol>
                <a:gridCol w="1712924">
                  <a:extLst>
                    <a:ext uri="{9D8B030D-6E8A-4147-A177-3AD203B41FA5}">
                      <a16:colId xmlns:a16="http://schemas.microsoft.com/office/drawing/2014/main" val="2330795714"/>
                    </a:ext>
                  </a:extLst>
                </a:gridCol>
              </a:tblGrid>
              <a:tr h="28474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補助対象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補助率等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補助額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770951"/>
                  </a:ext>
                </a:extLst>
              </a:tr>
              <a:tr h="2236339">
                <a:tc>
                  <a:txBody>
                    <a:bodyPr/>
                    <a:lstStyle/>
                    <a:p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〇　農業用揚水ポンプ</a:t>
                      </a:r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（１実施主体あたり</a:t>
                      </a:r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台までに限る）</a:t>
                      </a:r>
                    </a:p>
                    <a:p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〇　上記の設置に必要な機器等</a:t>
                      </a:r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（燃料代は除く）</a:t>
                      </a:r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〇　給水車の配車</a:t>
                      </a:r>
                    </a:p>
                    <a:p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〇　その他知事が特に認めるもの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事業費</a:t>
                      </a:r>
                      <a:r>
                        <a:rPr kumimoji="1" lang="ja-JP" altLang="en-US" sz="9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（税抜）</a:t>
                      </a:r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×1/2</a:t>
                      </a: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以内</a:t>
                      </a:r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9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事業費</a:t>
                      </a:r>
                      <a:r>
                        <a:rPr kumimoji="1" lang="en-US" altLang="ja-JP" sz="9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  <a:r>
                        <a:rPr kumimoji="1" lang="ja-JP" altLang="en-US" sz="9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万円（税抜）以上対象</a:t>
                      </a:r>
                      <a:r>
                        <a:rPr kumimoji="1" lang="en-US" altLang="ja-JP" sz="9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】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補助対象事業者当たり</a:t>
                      </a:r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【</a:t>
                      </a: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上限</a:t>
                      </a:r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万円</a:t>
                      </a:r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】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8483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097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サブタイトル 5">
            <a:extLst>
              <a:ext uri="{FF2B5EF4-FFF2-40B4-BE49-F238E27FC236}">
                <a16:creationId xmlns:a16="http://schemas.microsoft.com/office/drawing/2014/main" id="{1CA3EB33-A4DF-42FE-A799-AC464D0D9348}"/>
              </a:ext>
            </a:extLst>
          </p:cNvPr>
          <p:cNvSpPr txBox="1">
            <a:spLocks/>
          </p:cNvSpPr>
          <p:nvPr/>
        </p:nvSpPr>
        <p:spPr>
          <a:xfrm>
            <a:off x="45720" y="-37214"/>
            <a:ext cx="6766954" cy="7243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b="1" u="sng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■補助要件</a:t>
            </a:r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（１）セーフティネット制度への加入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対象品目を対象とした①～③のいずれかについて加入済み又は①への加入を検討すること</a:t>
            </a: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① 農業保険制度（収入保険、水稲共済）</a:t>
            </a: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② 米・畑作物の収入減少影響緩和交付金（ナラシ対策）</a:t>
            </a: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③ 民間事業者が提供する保険</a:t>
            </a: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（２）他の京都府が実施する事業と重複申請とならないこと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b="1" u="sng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■留意事項</a:t>
            </a:r>
            <a:endParaRPr lang="en-US" altLang="ja-JP" sz="1200" b="1" u="sng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・多数により予算の上限を上回る場合は、補助率を下げて交付します。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・補助対象は、令和８年産に使用し、かつ令和８年４月１日～令和８年９月</a:t>
            </a:r>
            <a:r>
              <a:rPr lang="en-US" altLang="ja-JP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30</a:t>
            </a:r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日までに納品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又は実施されたものに限ります。</a:t>
            </a: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・令和８年４月１日以降であれば、交付決定前に着手いただくことも可能です。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0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0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①　事業実施主体において申請書を作成</a:t>
            </a: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②　主たる事業実施区域が所在する市町村窓口へ提出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③　市町村で申請をとりまとめ、各広域振興局又は農産課へ申請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④　申請内容を審査後、京都府から交付決定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0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1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1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1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1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6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令和８年８月３１日（月）までに京丹後市農業振興課へ提出</a:t>
            </a: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/>
            <a:r>
              <a:rPr lang="ja-JP" altLang="en-US" sz="12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　　　　</a:t>
            </a:r>
            <a:endParaRPr lang="en-US" altLang="ja-JP" sz="12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2EA511-87FE-4DB0-9F1C-E420829D0102}"/>
              </a:ext>
            </a:extLst>
          </p:cNvPr>
          <p:cNvSpPr txBox="1"/>
          <p:nvPr/>
        </p:nvSpPr>
        <p:spPr>
          <a:xfrm>
            <a:off x="5188133" y="4843550"/>
            <a:ext cx="1036930" cy="11304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endParaRPr kumimoji="1" lang="en-US" altLang="ja-JP" sz="1200" b="1" dirty="0">
              <a:solidFill>
                <a:schemeClr val="bg1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ja-JP" altLang="en-US" sz="1200" b="1" dirty="0">
                <a:solidFill>
                  <a:schemeClr val="bg1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京都府</a:t>
            </a:r>
            <a:endParaRPr kumimoji="1" lang="en-US" altLang="ja-JP" sz="1200" b="1" dirty="0">
              <a:solidFill>
                <a:schemeClr val="bg1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lang="ja-JP" altLang="en-US" sz="1200" b="1" dirty="0">
                <a:solidFill>
                  <a:schemeClr val="bg1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（振興局）</a:t>
            </a:r>
            <a:endParaRPr lang="en-US" altLang="ja-JP" sz="1200" b="1" dirty="0">
              <a:solidFill>
                <a:schemeClr val="bg1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kumimoji="1" lang="ja-JP" altLang="en-US" sz="1200" b="1" dirty="0">
              <a:solidFill>
                <a:schemeClr val="bg1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E0D1149-3022-4F7D-A30A-1E87EC3D8B4C}"/>
              </a:ext>
            </a:extLst>
          </p:cNvPr>
          <p:cNvSpPr txBox="1"/>
          <p:nvPr/>
        </p:nvSpPr>
        <p:spPr>
          <a:xfrm>
            <a:off x="344719" y="4801522"/>
            <a:ext cx="369332" cy="1210638"/>
          </a:xfrm>
          <a:prstGeom prst="rect">
            <a:avLst/>
          </a:prstGeom>
          <a:noFill/>
          <a:ln w="19050">
            <a:noFill/>
          </a:ln>
        </p:spPr>
        <p:txBody>
          <a:bodyPr vert="eaVert" wrap="square" rtlCol="0" anchor="ctr" anchorCtr="1">
            <a:spAutoFit/>
          </a:bodyPr>
          <a:lstStyle/>
          <a:p>
            <a:r>
              <a:rPr kumimoji="1" lang="ja-JP" altLang="en-US" sz="1200" b="1" dirty="0">
                <a:solidFill>
                  <a:schemeClr val="bg1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事業実施主体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69BF26-C0D1-45A4-9E88-026FC8E055C4}"/>
              </a:ext>
            </a:extLst>
          </p:cNvPr>
          <p:cNvSpPr txBox="1"/>
          <p:nvPr/>
        </p:nvSpPr>
        <p:spPr>
          <a:xfrm>
            <a:off x="2901898" y="4895058"/>
            <a:ext cx="1658069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交付申請</a:t>
            </a:r>
            <a:endParaRPr kumimoji="1" lang="en-US" altLang="ja-JP" sz="12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（市町村窓口経由）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64D8276-B79C-455B-9C3D-BE66925D524F}"/>
              </a:ext>
            </a:extLst>
          </p:cNvPr>
          <p:cNvSpPr/>
          <p:nvPr/>
        </p:nvSpPr>
        <p:spPr>
          <a:xfrm>
            <a:off x="91046" y="3276744"/>
            <a:ext cx="6660000" cy="288032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２　申請～交付決定の流れ</a:t>
            </a:r>
            <a:endParaRPr kumimoji="1"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A0A5F6A9-673E-4DFA-90E7-3579AE61C376}"/>
              </a:ext>
            </a:extLst>
          </p:cNvPr>
          <p:cNvSpPr/>
          <p:nvPr/>
        </p:nvSpPr>
        <p:spPr>
          <a:xfrm>
            <a:off x="106150" y="6323322"/>
            <a:ext cx="6644896" cy="297158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３　申請締切</a:t>
            </a:r>
            <a:endParaRPr kumimoji="1"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7FF06EFB-54A2-489D-AB1B-663529FCF63A}"/>
              </a:ext>
            </a:extLst>
          </p:cNvPr>
          <p:cNvSpPr/>
          <p:nvPr/>
        </p:nvSpPr>
        <p:spPr>
          <a:xfrm>
            <a:off x="4760711" y="4895058"/>
            <a:ext cx="201812" cy="4320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C0C6A03-4AD6-46E2-BCC2-F3238F0A514D}"/>
              </a:ext>
            </a:extLst>
          </p:cNvPr>
          <p:cNvSpPr txBox="1"/>
          <p:nvPr/>
        </p:nvSpPr>
        <p:spPr>
          <a:xfrm>
            <a:off x="702803" y="4928065"/>
            <a:ext cx="1584000" cy="276999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農業経営体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53FFCA9-9679-477F-B504-7A55260DBFD8}"/>
              </a:ext>
            </a:extLst>
          </p:cNvPr>
          <p:cNvSpPr txBox="1"/>
          <p:nvPr/>
        </p:nvSpPr>
        <p:spPr>
          <a:xfrm>
            <a:off x="702803" y="5323670"/>
            <a:ext cx="1584000" cy="46166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３戸以上の販売農家で構成する団体</a:t>
            </a:r>
            <a:endParaRPr lang="en-US" altLang="ja-JP" sz="1200" b="1" dirty="0">
              <a:solidFill>
                <a:schemeClr val="bg1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6DBA8309-1E36-451F-B34B-0D8D10D97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36335"/>
              </p:ext>
            </p:extLst>
          </p:nvPr>
        </p:nvGraphicFramePr>
        <p:xfrm>
          <a:off x="277782" y="7380312"/>
          <a:ext cx="6247562" cy="1656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3026">
                  <a:extLst>
                    <a:ext uri="{9D8B030D-6E8A-4147-A177-3AD203B41FA5}">
                      <a16:colId xmlns:a16="http://schemas.microsoft.com/office/drawing/2014/main" val="2324504783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3128313295"/>
                    </a:ext>
                  </a:extLst>
                </a:gridCol>
              </a:tblGrid>
              <a:tr h="353242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問い合わせ先</a:t>
                      </a: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397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京丹後市農業振興</a:t>
                      </a:r>
                      <a:r>
                        <a:rPr lang="ja-JP" alt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課</a:t>
                      </a:r>
                      <a:r>
                        <a:rPr lang="ja-JP" alt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</a:t>
                      </a:r>
                      <a:r>
                        <a:rPr lang="ja-JP" alt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：</a:t>
                      </a:r>
                      <a:r>
                        <a:rPr lang="en-US" alt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0772-69-0410</a:t>
                      </a: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592068"/>
                  </a:ext>
                </a:extLst>
              </a:tr>
              <a:tr h="1302940">
                <a:tc v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39700"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京都府農林水産部農産課　</a:t>
                      </a:r>
                      <a:r>
                        <a:rPr lang="ja-JP" alt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</a:t>
                      </a: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：</a:t>
                      </a: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075-414-4953</a:t>
                      </a: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</a:t>
                      </a:r>
                    </a:p>
                    <a:p>
                      <a:pPr indent="139700"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</a:t>
                      </a: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山城広域振興局農林商工部：</a:t>
                      </a: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0774-21-2392</a:t>
                      </a: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</a:t>
                      </a:r>
                    </a:p>
                    <a:p>
                      <a:pPr indent="139700"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</a:t>
                      </a: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南丹広域振興局農林商工部：</a:t>
                      </a: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0771-22-0371</a:t>
                      </a: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indent="1397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</a:t>
                      </a: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中丹広域振興局農林商工部：</a:t>
                      </a: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0773-62-2743</a:t>
                      </a: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indent="1397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</a:t>
                      </a:r>
                      <a:r>
                        <a:rPr lang="ja-JP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丹後広域振興局農林商工部：</a:t>
                      </a: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0772-62-4305</a:t>
                      </a: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185178"/>
                  </a:ext>
                </a:extLst>
              </a:tr>
            </a:tbl>
          </a:graphicData>
        </a:graphic>
      </p:graphicFrame>
      <p:sp>
        <p:nvSpPr>
          <p:cNvPr id="19" name="矢印: 右 18">
            <a:extLst>
              <a:ext uri="{FF2B5EF4-FFF2-40B4-BE49-F238E27FC236}">
                <a16:creationId xmlns:a16="http://schemas.microsoft.com/office/drawing/2014/main" id="{F1982521-0EE4-4114-8454-6CE37E73D1D1}"/>
              </a:ext>
            </a:extLst>
          </p:cNvPr>
          <p:cNvSpPr/>
          <p:nvPr/>
        </p:nvSpPr>
        <p:spPr>
          <a:xfrm>
            <a:off x="2565201" y="4892295"/>
            <a:ext cx="201812" cy="4320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990E136-8249-4892-AD5D-7C8DDDF73F8D}"/>
              </a:ext>
            </a:extLst>
          </p:cNvPr>
          <p:cNvSpPr txBox="1"/>
          <p:nvPr/>
        </p:nvSpPr>
        <p:spPr>
          <a:xfrm>
            <a:off x="2752788" y="5483719"/>
            <a:ext cx="2209556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交付決定</a:t>
            </a:r>
            <a:endParaRPr kumimoji="1" lang="en-US" altLang="ja-JP" sz="12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6453D27A-64EC-4078-8B0F-06EEAC876D43}"/>
              </a:ext>
            </a:extLst>
          </p:cNvPr>
          <p:cNvSpPr/>
          <p:nvPr/>
        </p:nvSpPr>
        <p:spPr>
          <a:xfrm rot="10800000">
            <a:off x="2550976" y="5484223"/>
            <a:ext cx="201812" cy="4320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8A5FCB-3D9F-4FD6-8724-C10FD24D6BDF}"/>
              </a:ext>
            </a:extLst>
          </p:cNvPr>
          <p:cNvSpPr/>
          <p:nvPr/>
        </p:nvSpPr>
        <p:spPr>
          <a:xfrm>
            <a:off x="364856" y="4839565"/>
            <a:ext cx="1999601" cy="112916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241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Office PowerPoint</Application>
  <PresentationFormat>画面に合わせる (4:3)</PresentationFormat>
  <Paragraphs>107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游ゴシック</vt:lpstr>
      <vt:lpstr>Arial</vt:lpstr>
      <vt:lpstr>Calibri</vt:lpstr>
      <vt:lpstr>Times New Roman</vt:lpstr>
      <vt:lpstr>Office ​​テーマ</vt:lpstr>
      <vt:lpstr>令和８年度水稲渇水対策等支援事業の募集について （農業経営基盤強化（高温対策等）事業）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令和８年度水稲渇水対策等支援事業の募集について （農業経営基盤強化（高温対策等）事業）</dc:title>
  <cp:lastModifiedBy>杉本 依紅実</cp:lastModifiedBy>
  <cp:revision>1</cp:revision>
  <dcterms:modified xsi:type="dcterms:W3CDTF">2026-08-04T04:34:58Z</dcterms:modified>
</cp:coreProperties>
</file>